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2" r:id="rId4"/>
    <p:sldId id="263" r:id="rId5"/>
    <p:sldId id="264" r:id="rId6"/>
    <p:sldId id="260" r:id="rId7"/>
    <p:sldId id="258" r:id="rId8"/>
    <p:sldId id="265" r:id="rId9"/>
    <p:sldId id="269" r:id="rId10"/>
    <p:sldId id="270" r:id="rId11"/>
    <p:sldId id="266" r:id="rId12"/>
    <p:sldId id="268" r:id="rId13"/>
    <p:sldId id="261" r:id="rId14"/>
    <p:sldId id="267" r:id="rId1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2ECE5939-912B-4C10-8D01-311B035F3226}" type="datetimeFigureOut">
              <a:rPr lang="el-GR" smtClean="0"/>
              <a:t>25/4/2023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AEF96C1-78C1-4B77-935C-FB5AA50AB497}" type="slidenum">
              <a:rPr lang="el-GR" smtClean="0"/>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ECE5939-912B-4C10-8D01-311B035F3226}" type="datetimeFigureOut">
              <a:rPr lang="el-GR" smtClean="0"/>
              <a:t>25/4/2023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AEF96C1-78C1-4B77-935C-FB5AA50AB497}"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ECE5939-912B-4C10-8D01-311B035F3226}" type="datetimeFigureOut">
              <a:rPr lang="el-GR" smtClean="0"/>
              <a:t>25/4/2023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AEF96C1-78C1-4B77-935C-FB5AA50AB497}"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ECE5939-912B-4C10-8D01-311B035F3226}" type="datetimeFigureOut">
              <a:rPr lang="el-GR" smtClean="0"/>
              <a:t>25/4/2023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AEF96C1-78C1-4B77-935C-FB5AA50AB497}"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2ECE5939-912B-4C10-8D01-311B035F3226}" type="datetimeFigureOut">
              <a:rPr lang="el-GR" smtClean="0"/>
              <a:t>25/4/2023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AEF96C1-78C1-4B77-935C-FB5AA50AB497}" type="slidenum">
              <a:rPr lang="el-GR" smtClean="0"/>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2ECE5939-912B-4C10-8D01-311B035F3226}" type="datetimeFigureOut">
              <a:rPr lang="el-GR" smtClean="0"/>
              <a:t>25/4/2023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AEF96C1-78C1-4B77-935C-FB5AA50AB497}" type="slidenum">
              <a:rPr lang="el-GR" smtClean="0"/>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2ECE5939-912B-4C10-8D01-311B035F3226}" type="datetimeFigureOut">
              <a:rPr lang="el-GR" smtClean="0"/>
              <a:t>25/4/2023</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3AEF96C1-78C1-4B77-935C-FB5AA50AB497}" type="slidenum">
              <a:rPr lang="el-GR" smtClean="0"/>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2ECE5939-912B-4C10-8D01-311B035F3226}" type="datetimeFigureOut">
              <a:rPr lang="el-GR" smtClean="0"/>
              <a:t>25/4/2023</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3AEF96C1-78C1-4B77-935C-FB5AA50AB497}"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ECE5939-912B-4C10-8D01-311B035F3226}" type="datetimeFigureOut">
              <a:rPr lang="el-GR" smtClean="0"/>
              <a:t>25/4/2023</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3AEF96C1-78C1-4B77-935C-FB5AA50AB497}"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2ECE5939-912B-4C10-8D01-311B035F3226}" type="datetimeFigureOut">
              <a:rPr lang="el-GR" smtClean="0"/>
              <a:t>25/4/2023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AEF96C1-78C1-4B77-935C-FB5AA50AB497}" type="slidenum">
              <a:rPr lang="el-GR" smtClean="0"/>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2ECE5939-912B-4C10-8D01-311B035F3226}" type="datetimeFigureOut">
              <a:rPr lang="el-GR" smtClean="0"/>
              <a:t>25/4/2023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AEF96C1-78C1-4B77-935C-FB5AA50AB497}" type="slidenum">
              <a:rPr lang="el-GR" smtClean="0"/>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CE5939-912B-4C10-8D01-311B035F3226}" type="datetimeFigureOut">
              <a:rPr lang="el-GR" smtClean="0"/>
              <a:t>25/4/2023</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EF96C1-78C1-4B77-935C-FB5AA50AB497}"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8" Type="http://schemas.openxmlformats.org/officeDocument/2006/relationships/hyperlink" Target="https://diazoma.gr/dimosievmata/auta-einai-ta-14-arxaiologika-diamadia-tis-larisas/" TargetMode="External"/><Relationship Id="rId3" Type="http://schemas.openxmlformats.org/officeDocument/2006/relationships/hyperlink" Target="http://larisa.culture.gr/index.php/arxaiologikoi-xoroi-kai-mnimeia/9-uncategorised/117-i-pyritidapothiki-tis-larisas" TargetMode="External"/><Relationship Id="rId7" Type="http://schemas.openxmlformats.org/officeDocument/2006/relationships/hyperlink" Target="https://www.archaiologia.gr/blog/2022/11/28/%CE%B3%CE%BD%CF%89%CF%81%CE%AF%CE%B6%CE%BF%CE%BD%CF%84%CE%B1%CF%82-%CF%84%CE%B1-%CE%BF%CE%B8%CF%89%CE%BC%CE%B1%CE%BD%CE%B9%CE%BA%CE%AC-%CE%BC%CE%BD%CE%B7%CE%BC%CE%B5%CE%AF%CE%B1-%CF%84%CE%B7%CF%82/" TargetMode="External"/><Relationship Id="rId2" Type="http://schemas.openxmlformats.org/officeDocument/2006/relationships/hyperlink" Target="https://www.economix.gr/2022/10/31/larisa-mia-matia-sta-istorika-kai-emvlimatika-ktiria-ti-polis/" TargetMode="External"/><Relationship Id="rId1" Type="http://schemas.openxmlformats.org/officeDocument/2006/relationships/slideLayout" Target="../slideLayouts/slideLayout2.xml"/><Relationship Id="rId6" Type="http://schemas.openxmlformats.org/officeDocument/2006/relationships/hyperlink" Target="http://larisa.culture.gr/index.php/arxaiologikoi-xoroi-kai-mnimeia/111-ta-othomanika-mnimeia-tis-larisas" TargetMode="External"/><Relationship Id="rId5" Type="http://schemas.openxmlformats.org/officeDocument/2006/relationships/hyperlink" Target="https://larisaipolimou.wordpress.com/%CE%B9%CF%83%CF%84%CE%BF%CE%BB%CF%8C%CE%B3%CE%B9%CE%BF/" TargetMode="External"/><Relationship Id="rId4" Type="http://schemas.openxmlformats.org/officeDocument/2006/relationships/hyperlink" Target="http://lartourism.thessaly.gov.gr/el/istoria-toy-nomou" TargetMode="External"/><Relationship Id="rId9" Type="http://schemas.openxmlformats.org/officeDocument/2006/relationships/hyperlink" Target="https://www.larissa-culturestories.gr/el/mnimeia/mpezesteni"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larisa.culture.gr/index.php/arxaiologikoi-xoroi-kai-mnimeia/9-uncategorised/112-to-bezesteni-tis-larisas" TargetMode="External"/><Relationship Id="rId3" Type="http://schemas.openxmlformats.org/officeDocument/2006/relationships/hyperlink" Target="https://el.wikipedia.org/wiki/%CE%9B%CE%AC%CF%81%CE%B9%CF%83%CE%B1" TargetMode="External"/><Relationship Id="rId7" Type="http://schemas.openxmlformats.org/officeDocument/2006/relationships/hyperlink" Target="https://web.archive.org/web/20160305015101/http:/culture.larissa-dimos.gr/article.php?area_id=1&amp;article_id=53&amp;belongs=10&amp;lang=gr&amp;level=3&amp;topic_id=70" TargetMode="External"/><Relationship Id="rId2" Type="http://schemas.openxmlformats.org/officeDocument/2006/relationships/hyperlink" Target="https://www.eleftheria.gr/%CE%BB%CE%AC%CF%81%CE%B9%CF%83%CE%B1/item/134447.html" TargetMode="External"/><Relationship Id="rId1" Type="http://schemas.openxmlformats.org/officeDocument/2006/relationships/slideLayout" Target="../slideLayouts/slideLayout2.xml"/><Relationship Id="rId6" Type="http://schemas.openxmlformats.org/officeDocument/2006/relationships/hyperlink" Target="https://www.larissa.gov.gr/el/i-poli/periigisi-stin-poli" TargetMode="External"/><Relationship Id="rId11" Type="http://schemas.openxmlformats.org/officeDocument/2006/relationships/hyperlink" Target="https://www.larissa-dimos.gr/images/axiotheata/eth_antist3.jpg" TargetMode="External"/><Relationship Id="rId5" Type="http://schemas.openxmlformats.org/officeDocument/2006/relationships/hyperlink" Target="https://www.eleftheria.gr/m/%CE%B1%CF%86%CE%B9%CE%B5%CF%81%CF%8E%CE%BC%CE%B1%CF%84%CE%B1/item/332919-%CE%BF%CE%B9%CE%BA%CE%AF%CE%B1-%CE%B3%CE%B5%CF%81%CE%BF%CE%BB%CF%85%CE%BC%CE%AC%CF%84%CE%BF%CF%85-%CE%B5%CE%BD%CE%B1-%CE%B4%CE%B9%CE%B1%CF%84%CE%B7%CF%81%CE%B7%CF%84%CE%AD%CE%BF-%CE%BA%CF%84%CE%AF%CF%83%CE%BC%CE%B1-%CF%84%CE%B7%CF%82-%CF%84%CE%BF%CF%85%CF%81%CE%BA%CE%BF%CE%BA%CF%81%CE%B1%CF%84%CE%AF%CE%B1%CF%82.html" TargetMode="External"/><Relationship Id="rId10" Type="http://schemas.openxmlformats.org/officeDocument/2006/relationships/hyperlink" Target="https://paidis.com/wp-content/uploads/2020/04/OTOM2.jpg" TargetMode="External"/><Relationship Id="rId4" Type="http://schemas.openxmlformats.org/officeDocument/2006/relationships/hyperlink" Target="http://www.eleftheria.gr/media/k2/items/cache/48d15a943a1ee9732dba0f5bcaa67d64_XL.jpg" TargetMode="External"/><Relationship Id="rId9" Type="http://schemas.openxmlformats.org/officeDocument/2006/relationships/hyperlink" Target="https://paidis.com/wp-content/uploads/2020/04/OTOM4-678x381.jp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42910" y="428604"/>
            <a:ext cx="7772400" cy="1470025"/>
          </a:xfrm>
        </p:spPr>
        <p:txBody>
          <a:bodyPr>
            <a:normAutofit fontScale="90000"/>
          </a:bodyPr>
          <a:lstStyle/>
          <a:p>
            <a:r>
              <a:rPr lang="el-GR" b="1" dirty="0"/>
              <a:t>ΤΑ ΟΘΩΜΑΝΙΚΑ ΜΝΗΜΕΙΑ ΤΗΣ ΠΟΛΗΣ ΜΟΥ</a:t>
            </a:r>
            <a:r>
              <a:rPr lang="el-GR" dirty="0"/>
              <a:t/>
            </a:r>
            <a:br>
              <a:rPr lang="el-GR" dirty="0"/>
            </a:br>
            <a:endParaRPr lang="el-GR" dirty="0"/>
          </a:p>
        </p:txBody>
      </p:sp>
      <p:sp>
        <p:nvSpPr>
          <p:cNvPr id="3" name="2 - Υπότιτλος"/>
          <p:cNvSpPr>
            <a:spLocks noGrp="1"/>
          </p:cNvSpPr>
          <p:nvPr>
            <p:ph type="subTitle" idx="1"/>
          </p:nvPr>
        </p:nvSpPr>
        <p:spPr>
          <a:xfrm>
            <a:off x="1214414" y="2000240"/>
            <a:ext cx="6400800" cy="1752600"/>
          </a:xfrm>
        </p:spPr>
        <p:txBody>
          <a:bodyPr/>
          <a:lstStyle/>
          <a:p>
            <a:r>
              <a:rPr lang="el-GR" b="1" dirty="0"/>
              <a:t>ΔΙΚΤΥΟ ΣΧΟΛΕΙΩΝ : </a:t>
            </a:r>
            <a:r>
              <a:rPr lang="el-GR" b="1" dirty="0" smtClean="0"/>
              <a:t>«ΕΛΑ </a:t>
            </a:r>
            <a:r>
              <a:rPr lang="el-GR" b="1" dirty="0"/>
              <a:t>ΝΑ ΣΟΥ ΜΙΛΗΣΩ ΓΙΑ ΤΟΝ ΤΟΠΟ </a:t>
            </a:r>
            <a:r>
              <a:rPr lang="el-GR" b="1" dirty="0" smtClean="0"/>
              <a:t>ΜΟΥ»</a:t>
            </a:r>
            <a:endParaRPr lang="el-GR" dirty="0"/>
          </a:p>
          <a:p>
            <a:endParaRPr lang="el-GR" dirty="0"/>
          </a:p>
        </p:txBody>
      </p:sp>
      <p:sp>
        <p:nvSpPr>
          <p:cNvPr id="4" name="3 - TextBox"/>
          <p:cNvSpPr txBox="1"/>
          <p:nvPr/>
        </p:nvSpPr>
        <p:spPr>
          <a:xfrm>
            <a:off x="571472" y="4143380"/>
            <a:ext cx="8001056" cy="1754326"/>
          </a:xfrm>
          <a:prstGeom prst="rect">
            <a:avLst/>
          </a:prstGeom>
          <a:noFill/>
        </p:spPr>
        <p:txBody>
          <a:bodyPr wrap="square" rtlCol="0">
            <a:spAutoFit/>
          </a:bodyPr>
          <a:lstStyle/>
          <a:p>
            <a:r>
              <a:rPr lang="el-GR" dirty="0" smtClean="0"/>
              <a:t>Εργάστηκαν οι μαθητές του Ομίλου Ιστορίας: </a:t>
            </a:r>
            <a:r>
              <a:rPr lang="el-GR" dirty="0" err="1" smtClean="0"/>
              <a:t>Ηρωίδη</a:t>
            </a:r>
            <a:r>
              <a:rPr lang="el-GR" dirty="0" smtClean="0"/>
              <a:t> Δέσποινα, </a:t>
            </a:r>
            <a:r>
              <a:rPr lang="el-GR" dirty="0" err="1" smtClean="0"/>
              <a:t>Κελεπούρης</a:t>
            </a:r>
            <a:r>
              <a:rPr lang="el-GR" dirty="0" smtClean="0"/>
              <a:t> Αναστάσιος, </a:t>
            </a:r>
            <a:r>
              <a:rPr lang="el-GR" dirty="0" err="1" smtClean="0"/>
              <a:t>Παπουλιάκος</a:t>
            </a:r>
            <a:r>
              <a:rPr lang="el-GR" dirty="0" smtClean="0"/>
              <a:t> Μιχαήλ, </a:t>
            </a:r>
            <a:r>
              <a:rPr lang="el-GR" dirty="0" err="1" smtClean="0"/>
              <a:t>Ριζόπουλος</a:t>
            </a:r>
            <a:r>
              <a:rPr lang="el-GR" dirty="0" smtClean="0"/>
              <a:t> Λεωνίδας, </a:t>
            </a:r>
            <a:r>
              <a:rPr lang="el-GR" dirty="0" err="1" smtClean="0"/>
              <a:t>Τζουρμακλιώτη</a:t>
            </a:r>
            <a:r>
              <a:rPr lang="el-GR" dirty="0" smtClean="0"/>
              <a:t> Έλενα, </a:t>
            </a:r>
            <a:r>
              <a:rPr lang="el-GR" dirty="0" err="1" smtClean="0"/>
              <a:t>Τσιούρβας</a:t>
            </a:r>
            <a:r>
              <a:rPr lang="el-GR" dirty="0" smtClean="0"/>
              <a:t> Αθανάσιος, </a:t>
            </a:r>
            <a:r>
              <a:rPr lang="el-GR" dirty="0" err="1" smtClean="0"/>
              <a:t>Χάβιαρης</a:t>
            </a:r>
            <a:r>
              <a:rPr lang="el-GR" dirty="0" smtClean="0"/>
              <a:t> Νικόλαος, </a:t>
            </a:r>
            <a:r>
              <a:rPr lang="el-GR" dirty="0" err="1" smtClean="0"/>
              <a:t>Χατζηκωστής</a:t>
            </a:r>
            <a:r>
              <a:rPr lang="el-GR" dirty="0" smtClean="0"/>
              <a:t> Δημήτριος</a:t>
            </a:r>
          </a:p>
          <a:p>
            <a:r>
              <a:rPr lang="el-GR" b="1" dirty="0" smtClean="0"/>
              <a:t>Επιβλέπουσα καθηγήτρια: Κολοκοτρώνη  Ευθαλία ΠΕ02</a:t>
            </a:r>
          </a:p>
          <a:p>
            <a:r>
              <a:rPr lang="el-GR" b="1" dirty="0" smtClean="0"/>
              <a:t>1ο Πειραματικό Γυμνάσιο Λάρισας</a:t>
            </a:r>
          </a:p>
          <a:p>
            <a:endParaRPr lang="el-G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457200" y="1600200"/>
            <a:ext cx="3900486" cy="4525963"/>
          </a:xfrm>
        </p:spPr>
        <p:txBody>
          <a:bodyPr>
            <a:normAutofit fontScale="55000" lnSpcReduction="20000"/>
          </a:bodyPr>
          <a:lstStyle/>
          <a:p>
            <a:r>
              <a:rPr lang="el-GR" dirty="0" smtClean="0"/>
              <a:t>Σήμερα το χαμάμ της Βενιζέλου είναι μοιρασμένο σε μικρές ιδιοκτησίες, που στεγάζουν εμπορικά καταστήματα. Παρά τις διάφορες μετασκευές που πραγματοποιήθηκαν στο παρελθόν, τα λουτρά διασώζουν αρκετά </a:t>
            </a:r>
            <a:r>
              <a:rPr lang="el-GR" b="1" dirty="0" smtClean="0"/>
              <a:t>αυθεντικά αρχιτεκτονικά στοιχεία</a:t>
            </a:r>
            <a:r>
              <a:rPr lang="el-GR" dirty="0" smtClean="0"/>
              <a:t>. Έτσι, διατηρείται </a:t>
            </a:r>
            <a:r>
              <a:rPr lang="el-GR" b="1" dirty="0" smtClean="0"/>
              <a:t>ο κεντρικός θόλος της θερμής αίθουσας του ανδρικού τμήματος</a:t>
            </a:r>
            <a:r>
              <a:rPr lang="el-GR" dirty="0" smtClean="0"/>
              <a:t>, καθώς και </a:t>
            </a:r>
            <a:r>
              <a:rPr lang="el-GR" b="1" dirty="0" smtClean="0"/>
              <a:t>μικρές θολωτές αίθουσες στα υπόγεια και το ισόγειο με τις διόδους επικοινωνίας τους.</a:t>
            </a:r>
            <a:r>
              <a:rPr lang="el-GR" dirty="0" smtClean="0"/>
              <a:t> Η ανέγερση του κτίσματος πιθανώς ανάγεται στο 15ο αιώνα και αποδίδεται στους διάδοχους του </a:t>
            </a:r>
            <a:r>
              <a:rPr lang="el-GR" dirty="0" err="1" smtClean="0"/>
              <a:t>οθωμανού</a:t>
            </a:r>
            <a:r>
              <a:rPr lang="el-GR" dirty="0" smtClean="0"/>
              <a:t> κατακτητή της Θεσσαλίας </a:t>
            </a:r>
            <a:r>
              <a:rPr lang="el-GR" dirty="0" err="1" smtClean="0"/>
              <a:t>Τουρχάν</a:t>
            </a:r>
            <a:r>
              <a:rPr lang="el-GR" dirty="0" smtClean="0"/>
              <a:t> – </a:t>
            </a:r>
            <a:r>
              <a:rPr lang="el-GR" dirty="0" err="1" smtClean="0"/>
              <a:t>Βέη</a:t>
            </a:r>
            <a:r>
              <a:rPr lang="el-GR" dirty="0" smtClean="0"/>
              <a:t>.</a:t>
            </a:r>
          </a:p>
          <a:p>
            <a:pPr>
              <a:buNone/>
            </a:pPr>
            <a:endParaRPr lang="el-GR" dirty="0" smtClean="0"/>
          </a:p>
        </p:txBody>
      </p:sp>
      <p:sp>
        <p:nvSpPr>
          <p:cNvPr id="22530" name="AutoShape 2" descr="χαμαμ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2532" name="AutoShape 4" descr="χαμαμ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2534" name="AutoShape 6" descr="χαμαμ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22535" name="Picture 7"/>
          <p:cNvPicPr>
            <a:picLocks noChangeAspect="1" noChangeArrowheads="1"/>
          </p:cNvPicPr>
          <p:nvPr/>
        </p:nvPicPr>
        <p:blipFill>
          <a:blip r:embed="rId2"/>
          <a:srcRect/>
          <a:stretch>
            <a:fillRect/>
          </a:stretch>
        </p:blipFill>
        <p:spPr bwMode="auto">
          <a:xfrm>
            <a:off x="4714876" y="1714488"/>
            <a:ext cx="4229720" cy="3786214"/>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a:t>ΜΠΑΪΡΑΚΛΙ ΤΖΑΜΙ</a:t>
            </a:r>
            <a:r>
              <a:rPr lang="el-GR" dirty="0"/>
              <a:t/>
            </a:r>
            <a:br>
              <a:rPr lang="el-GR" dirty="0"/>
            </a:br>
            <a:endParaRPr lang="el-GR" dirty="0"/>
          </a:p>
        </p:txBody>
      </p:sp>
      <p:sp>
        <p:nvSpPr>
          <p:cNvPr id="3" name="2 - Θέση περιεχομένου"/>
          <p:cNvSpPr>
            <a:spLocks noGrp="1"/>
          </p:cNvSpPr>
          <p:nvPr>
            <p:ph idx="1"/>
          </p:nvPr>
        </p:nvSpPr>
        <p:spPr/>
        <p:txBody>
          <a:bodyPr>
            <a:normAutofit fontScale="47500" lnSpcReduction="20000"/>
          </a:bodyPr>
          <a:lstStyle/>
          <a:p>
            <a:r>
              <a:rPr lang="el-GR" i="1" dirty="0"/>
              <a:t>Λίγο πιο κάτω από το Μεγάλο Οθωμανικό Λουτρό και διασχίζοντας μεγάλος μέρος του μη πεζοδρομημένου κομματιού της οδού Βενιζέλου, στο ύψος της οδού Παπαφλέσσα συναντάμε το </a:t>
            </a:r>
            <a:r>
              <a:rPr lang="el-GR" i="1" dirty="0" err="1"/>
              <a:t>Μπαϊρακλί</a:t>
            </a:r>
            <a:r>
              <a:rPr lang="el-GR" i="1" dirty="0"/>
              <a:t> Τζαμί (τέμενος) που βρίσκεται στο κέντρο της αγοράς, στη συμβολή των οδών Παπαφλέσσα και </a:t>
            </a:r>
            <a:r>
              <a:rPr lang="el-GR" i="1" dirty="0" err="1"/>
              <a:t>Όσσης</a:t>
            </a:r>
            <a:r>
              <a:rPr lang="el-GR" i="1" dirty="0"/>
              <a:t>.</a:t>
            </a:r>
            <a:br>
              <a:rPr lang="el-GR" i="1" dirty="0"/>
            </a:br>
            <a:r>
              <a:rPr lang="el-GR" i="1" dirty="0"/>
              <a:t>Ονομάστηκε έτσι, γιατί λέγεται ότι ο ιμάμης του τζαμιού αυτού ύψωνε μια σημαία, δίνοντας σήμα και στους υπόλοιπους ιμάμηδες της περιοχής να καλέσουν τους πιστούς για προσευχή (</a:t>
            </a:r>
            <a:r>
              <a:rPr lang="el-GR" i="1" dirty="0" err="1"/>
              <a:t>μπαϊράκ</a:t>
            </a:r>
            <a:r>
              <a:rPr lang="el-GR" i="1" dirty="0"/>
              <a:t> στα τούρκικα σημαίνει σημαία). Από το </a:t>
            </a:r>
            <a:r>
              <a:rPr lang="el-GR" i="1" dirty="0" err="1"/>
              <a:t>Μπαϊρακλί</a:t>
            </a:r>
            <a:r>
              <a:rPr lang="el-GR" i="1" dirty="0"/>
              <a:t> Τζαμί σήμερα σώζονται οι δύο τοίχοι του κεντρικού χώρου, οι οποίοι χαρακτηρίζονται από ωραία </a:t>
            </a:r>
            <a:r>
              <a:rPr lang="el-GR" i="1" dirty="0" err="1"/>
              <a:t>πλινθοπερίκλειστη</a:t>
            </a:r>
            <a:r>
              <a:rPr lang="el-GR" i="1" dirty="0"/>
              <a:t> τοιχοδομία όπως το Μπεζεστένι, με το οποίο χρονολογούνται στην ίδια περίοδο (15ος - αρχές 16ου αι.).</a:t>
            </a:r>
            <a:endParaRPr lang="el-GR" dirty="0"/>
          </a:p>
          <a:p>
            <a:r>
              <a:rPr lang="en-US" i="1" dirty="0"/>
              <a:t> </a:t>
            </a:r>
            <a:endParaRPr lang="el-GR" dirty="0"/>
          </a:p>
          <a:p>
            <a:r>
              <a:rPr lang="el-GR" i="1" dirty="0"/>
              <a:t>Το </a:t>
            </a:r>
            <a:r>
              <a:rPr lang="el-GR" i="1" dirty="0" err="1"/>
              <a:t>Μπαϊρακλί</a:t>
            </a:r>
            <a:r>
              <a:rPr lang="el-GR" i="1" dirty="0"/>
              <a:t> τζαμί το αναφέρουν πολλοί περιηγητές στα οδοιπορικά τους και το όνομά του έχει εντοπιστεί κατά την έρευνα σε πολλά έγγραφα και </a:t>
            </a:r>
            <a:r>
              <a:rPr lang="el-GR" i="1" dirty="0" err="1"/>
              <a:t>έντυπα.Έπαιξε</a:t>
            </a:r>
            <a:r>
              <a:rPr lang="el-GR" i="1" dirty="0"/>
              <a:t> σημαντικό ρόλο καθ' όλη τη διάρκεια της τουρκοκρατίας στη θρησκευτική ζωή των μωαμεθανών, καθώς ήταν το κεντρικότερο τέμενος της πόλης, στην καρδιά της αγοράς της Λάρισας, όπως αναφέρει ο </a:t>
            </a:r>
            <a:r>
              <a:rPr lang="el-GR" i="1" dirty="0" err="1"/>
              <a:t>Εβλιγιά</a:t>
            </a:r>
            <a:r>
              <a:rPr lang="el-GR" i="1" dirty="0"/>
              <a:t> Τσελεμπή και εξυπηρετούσε τους εμπόρους, τους καταστηματάρχες, αλλά και τους καθημερινούς επισκέπτες της περιοχής οι οποίοι επισκέπτονταν την πόλη. Βρισκόταν στη γωνία των οδών Παπαφλέσσα και Όσσας, στη νοτιοανατολικές παρυφές του Λόφου της Ακρόπολης. Υπήρχε μέχρι τα τέλη του 19ου αιώνα και σε ορισμένες φωτογραφίες και χαρακτικά του 1897 διακρίνεται από μακρινή απόσταση. Από τις αρχές του 20ού αιώνα και μέχρι το 1993, ο χώρος του είχε καταληφθεί από κατάστημα ζαχαροπλαστικής. Μεγάλη πυρκαγιά τη χρονολογία αυτή κατέστρεψε ολοκληρωτικά το τελευταίο κατάστημα του ζαχαροπλάστη Δημητρίου Μέγα και τότε αποκαλύφθηκαν υπολείμματα του ανατολικού και του βόρειου τοίχου του </a:t>
            </a:r>
            <a:r>
              <a:rPr lang="el-GR" i="1" dirty="0" err="1"/>
              <a:t>Μπαϊρακλί</a:t>
            </a:r>
            <a:r>
              <a:rPr lang="el-GR" i="1" dirty="0"/>
              <a:t> τζαμί, τα οποία η αρχαιολογική υπηρεσία το αποκατέστησε όσο ήταν δυνατόν[7]. Σήμερα στον ελεύθερο χώρο έχει κτισθεί σύγχρονο κτίριο.</a:t>
            </a:r>
            <a:endParaRPr lang="el-GR" dirty="0"/>
          </a:p>
          <a:p>
            <a:endParaRPr lang="el-GR" dirty="0"/>
          </a:p>
        </p:txBody>
      </p:sp>
      <p:pic>
        <p:nvPicPr>
          <p:cNvPr id="4" name="3 - Εικόνα"/>
          <p:cNvPicPr/>
          <p:nvPr/>
        </p:nvPicPr>
        <p:blipFill>
          <a:blip r:embed="rId2" cstate="print"/>
          <a:srcRect/>
          <a:stretch>
            <a:fillRect/>
          </a:stretch>
        </p:blipFill>
        <p:spPr bwMode="auto">
          <a:xfrm>
            <a:off x="6589835" y="285728"/>
            <a:ext cx="2554165" cy="1623646"/>
          </a:xfrm>
          <a:prstGeom prst="rect">
            <a:avLst/>
          </a:prstGeom>
          <a:noFill/>
          <a:ln w="9525">
            <a:noFill/>
            <a:miter lim="800000"/>
            <a:headEnd/>
            <a:tailEnd/>
          </a:ln>
        </p:spPr>
      </p:pic>
      <p:pic>
        <p:nvPicPr>
          <p:cNvPr id="5" name="4 - Εικόνα" descr="Φωτογραφία"/>
          <p:cNvPicPr/>
          <p:nvPr/>
        </p:nvPicPr>
        <p:blipFill>
          <a:blip r:embed="rId3" cstate="print"/>
          <a:srcRect/>
          <a:stretch>
            <a:fillRect/>
          </a:stretch>
        </p:blipFill>
        <p:spPr bwMode="auto">
          <a:xfrm>
            <a:off x="6286512" y="4857760"/>
            <a:ext cx="2554166" cy="1623647"/>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Το </a:t>
            </a:r>
            <a:r>
              <a:rPr lang="el-GR" dirty="0" err="1" smtClean="0"/>
              <a:t>Γενί</a:t>
            </a:r>
            <a:r>
              <a:rPr lang="el-GR" dirty="0" smtClean="0"/>
              <a:t> (Νέο) Τζαμί Λάρισας</a:t>
            </a:r>
            <a:br>
              <a:rPr lang="el-GR" dirty="0" smtClean="0"/>
            </a:br>
            <a:endParaRPr lang="el-GR" dirty="0"/>
          </a:p>
        </p:txBody>
      </p:sp>
      <p:sp>
        <p:nvSpPr>
          <p:cNvPr id="3" name="2 - Θέση περιεχομένου"/>
          <p:cNvSpPr>
            <a:spLocks noGrp="1"/>
          </p:cNvSpPr>
          <p:nvPr>
            <p:ph idx="1"/>
          </p:nvPr>
        </p:nvSpPr>
        <p:spPr/>
        <p:txBody>
          <a:bodyPr>
            <a:normAutofit fontScale="32500" lnSpcReduction="20000"/>
          </a:bodyPr>
          <a:lstStyle/>
          <a:p>
            <a:r>
              <a:rPr lang="el-GR" dirty="0" smtClean="0"/>
              <a:t>Το </a:t>
            </a:r>
            <a:r>
              <a:rPr lang="el-GR" dirty="0" err="1"/>
              <a:t>Γενί</a:t>
            </a:r>
            <a:r>
              <a:rPr lang="el-GR" dirty="0"/>
              <a:t> Τζαμί είναι ένα μουσουλμανικό </a:t>
            </a:r>
            <a:r>
              <a:rPr lang="el-GR" dirty="0" err="1"/>
              <a:t>τέμενος.Το</a:t>
            </a:r>
            <a:r>
              <a:rPr lang="el-GR" dirty="0"/>
              <a:t> τζαμί ανεγέρθηκε προς τις αρχές του 20ού αιώνα, στο κέντρο της πόλης, επί της Οδού 31ης Αυγούστου. Η ακριβής ημερομηνία ανέγερσής του, καθώς και ο ιδρυτής του, είναι άγνωστα, ωστόσο η νεοκλασική διακόσμηση τόσο του εξωτερικού όσο και του εσωτερικού αποτελούν ένδειξη ότι αυτό έγινε κατά την διάρκεια του ύστερου 19ου αιώνα. Ωστόσο κατά μία άποψη ήταν δωρεά της βασίλισσας Όλγας στις γυναίκες μουσουλμάνες  της περιοχής, μετά την απελευθέρωση της Θεσσαλίας, γύρω στα 1897. Ήταν το τελευταίο τζαμί που ανεγέρθηκε στην πόλη κατά την διάρκεια της οθωμανικής περιόδου, εξ ου και η ονομασία του. </a:t>
            </a:r>
          </a:p>
          <a:p>
            <a:r>
              <a:rPr lang="el-GR" dirty="0"/>
              <a:t>Το τζαμί εξακολούθησε να χρησιμοποιείται από τον τοπικό μουσουλμανικό πληθυσμό έως το 1924, όταν και οι τελευταίοι αποχώρησαν ως συνέπεια της ελληνοτουρκικής ανταλλαγής πληθυσμών του 1923. Κατά το χρονικό διάστημα 1939-1941, το κτίριο χρησιμοποιήθηκε για την στέγαση της Δημοτικής Βιβλιοθήκης, καθώς και μικρής αρχαιολογικής συλλογής, της οποίας τμήμα λεηλατήθηκε από τις κατοχικές δυνάμεις. Οι σεισμοί του 1941, του 1955, του 1957, του 1980, καθώς και του 2021 προκάλεσαν ζημιές στο κτίριο. Από τα τέλη της δεκαετίας του 1950 έως το 2011, το κτίριο στέγαζε το Αρχαιολογικό Μουσείο Λάρισας.                      .     </a:t>
            </a:r>
            <a:r>
              <a:rPr lang="el-GR" dirty="0" err="1"/>
              <a:t>Βιταλιάνο</a:t>
            </a:r>
            <a:r>
              <a:rPr lang="el-GR" dirty="0"/>
              <a:t> </a:t>
            </a:r>
            <a:r>
              <a:rPr lang="el-GR" dirty="0" err="1"/>
              <a:t>Ποζέλι</a:t>
            </a:r>
            <a:r>
              <a:rPr lang="el-GR" dirty="0"/>
              <a:t>   </a:t>
            </a:r>
          </a:p>
          <a:p>
            <a:r>
              <a:rPr lang="el-GR" dirty="0"/>
              <a:t>Ο σχεδιασμός του ανατέθηκε στον Ιταλό αρχιτέκτονα </a:t>
            </a:r>
            <a:r>
              <a:rPr lang="el-GR" dirty="0" err="1"/>
              <a:t>Vitaliano</a:t>
            </a:r>
            <a:r>
              <a:rPr lang="el-GR" dirty="0"/>
              <a:t> </a:t>
            </a:r>
            <a:r>
              <a:rPr lang="el-GR" dirty="0" err="1"/>
              <a:t>Poselli</a:t>
            </a:r>
            <a:r>
              <a:rPr lang="el-GR" dirty="0"/>
              <a:t> και η κατασκευή του διήρκησε μόλις δύο χρόνια (1900- 1902). Επειδή ακριβώς προοριζόταν για τους </a:t>
            </a:r>
            <a:r>
              <a:rPr lang="el-GR" dirty="0" err="1"/>
              <a:t>ντονμέδες</a:t>
            </a:r>
            <a:r>
              <a:rPr lang="el-GR" dirty="0"/>
              <a:t>, τα έξοδα για την δημιουργία του καλύφθηκαν εξ ολοκλήρου από εκείνους.</a:t>
            </a:r>
          </a:p>
          <a:p>
            <a:r>
              <a:rPr lang="el-GR" dirty="0"/>
              <a:t> </a:t>
            </a:r>
          </a:p>
          <a:p>
            <a:r>
              <a:rPr lang="el-GR" dirty="0"/>
              <a:t>Το κτήριο, τετράγωνο στην  κάτοψη, αποτελείται από την αίθουσα προσευχής, που φωτίζεται από                                    εννέα τοξωτά ανοίγματα και καλύπτεται με </a:t>
            </a:r>
            <a:r>
              <a:rPr lang="el-GR" dirty="0" err="1"/>
              <a:t>τετράριχτη</a:t>
            </a:r>
            <a:r>
              <a:rPr lang="el-GR" dirty="0"/>
              <a:t> κεραμοσκεπή στέγη. Στην πρόσοψη τριμερής στοά στηρίζεται σε πεσσούς και καλύπτεται με τρεις ημισφαιρικούς θόλους. Στη βορειοδυτική γωνία της πρόσοψης υψώνεται ο μιναρές, που σώζεται μέχρι τον εξώστη. Το κτήριο διαθέτει νεοκλασικά διακοσμητικά στοιχεία που αποτελούν ένδειξη ότι κτίστηκε στα τέλη του 19ου αι.</a:t>
            </a:r>
          </a:p>
          <a:p>
            <a:r>
              <a:rPr lang="el-GR" dirty="0"/>
              <a:t> </a:t>
            </a:r>
          </a:p>
          <a:p>
            <a:r>
              <a:rPr lang="el-GR" dirty="0"/>
              <a:t>Το μνημείο, χάρη και στη λειτουργία του ως μουσείου και στη συνεχή μέριμνα της Αρχαιολογικής Υπηρεσίας, βρίσκεται σε καλή κατάσταση. Είναι το δεύτερο πιο σημαντικό οθωμανικό κτίσμα στη Λάρισα και διατηρεί την </a:t>
            </a:r>
            <a:r>
              <a:rPr lang="el-GR" dirty="0" err="1"/>
              <a:t>αξιοπρέπιά</a:t>
            </a:r>
            <a:r>
              <a:rPr lang="el-GR" dirty="0"/>
              <a:t> του μέχρι σήμερα</a:t>
            </a:r>
            <a:r>
              <a:rPr lang="el-GR" dirty="0" smtClean="0"/>
              <a:t>.</a:t>
            </a:r>
          </a:p>
          <a:p>
            <a:pPr algn="r"/>
            <a:r>
              <a:rPr lang="el-GR" dirty="0" err="1" smtClean="0"/>
              <a:t>Χατζηκωατής</a:t>
            </a:r>
            <a:r>
              <a:rPr lang="el-GR" dirty="0" smtClean="0"/>
              <a:t>-</a:t>
            </a:r>
            <a:r>
              <a:rPr lang="el-GR" dirty="0" err="1" smtClean="0"/>
              <a:t>Κελεπούρης</a:t>
            </a:r>
            <a:endParaRPr lang="el-GR" dirty="0"/>
          </a:p>
          <a:p>
            <a:r>
              <a:rPr lang="el-GR" dirty="0"/>
              <a:t> </a:t>
            </a:r>
          </a:p>
          <a:p>
            <a:r>
              <a:rPr lang="el-GR" dirty="0"/>
              <a:t> </a:t>
            </a:r>
          </a:p>
          <a:p>
            <a:r>
              <a:rPr lang="el-GR" dirty="0"/>
              <a:t> </a:t>
            </a:r>
          </a:p>
          <a:p>
            <a:r>
              <a:rPr lang="el-GR" dirty="0"/>
              <a:t/>
            </a:r>
            <a:br>
              <a:rPr lang="el-GR" dirty="0"/>
            </a:br>
            <a:r>
              <a:rPr lang="el-GR" dirty="0"/>
              <a:t> </a:t>
            </a:r>
          </a:p>
          <a:p>
            <a:endParaRPr lang="el-GR" dirty="0"/>
          </a:p>
        </p:txBody>
      </p:sp>
      <p:pic>
        <p:nvPicPr>
          <p:cNvPr id="4" name="3 - Εικόνα" descr="Ο σεισμός &quot;λάβωσε&quot; και το Γενί Τζαμί στη Λάρισα - LarissaPress"/>
          <p:cNvPicPr>
            <a:picLocks noChangeAspect="1"/>
          </p:cNvPicPr>
          <p:nvPr/>
        </p:nvPicPr>
        <p:blipFill>
          <a:blip r:embed="rId2" cstate="print"/>
          <a:srcRect/>
          <a:stretch>
            <a:fillRect/>
          </a:stretch>
        </p:blipFill>
        <p:spPr bwMode="auto">
          <a:xfrm>
            <a:off x="5357818" y="4357694"/>
            <a:ext cx="1781175" cy="2371725"/>
          </a:xfrm>
          <a:prstGeom prst="rect">
            <a:avLst/>
          </a:prstGeom>
          <a:noFill/>
          <a:ln w="9525">
            <a:noFill/>
            <a:miter lim="800000"/>
            <a:headEnd/>
            <a:tailEnd/>
          </a:ln>
        </p:spPr>
      </p:pic>
      <p:pic>
        <p:nvPicPr>
          <p:cNvPr id="5" name="4 - Εικόνα" descr="https://upload.wikimedia.org/wikipedia/commons/7/7f/Vitaliano_Poselli.jpg"/>
          <p:cNvPicPr>
            <a:picLocks noChangeAspect="1"/>
          </p:cNvPicPr>
          <p:nvPr/>
        </p:nvPicPr>
        <p:blipFill>
          <a:blip r:embed="rId3" cstate="print"/>
          <a:srcRect/>
          <a:stretch>
            <a:fillRect/>
          </a:stretch>
        </p:blipFill>
        <p:spPr bwMode="auto">
          <a:xfrm>
            <a:off x="928662" y="4357694"/>
            <a:ext cx="1533800" cy="2214578"/>
          </a:xfrm>
          <a:prstGeom prst="rect">
            <a:avLst/>
          </a:prstGeom>
          <a:noFill/>
          <a:ln w="9525">
            <a:noFill/>
            <a:miter lim="800000"/>
            <a:headEnd/>
            <a:tailEnd/>
          </a:ln>
        </p:spPr>
      </p:pic>
      <p:pic>
        <p:nvPicPr>
          <p:cNvPr id="6" name="5 - Εικόνα" descr="https://www.larissapress.gr/wp-content/uploads/2020/04/202004260605442864.jpg"/>
          <p:cNvPicPr>
            <a:picLocks noChangeAspect="1"/>
          </p:cNvPicPr>
          <p:nvPr/>
        </p:nvPicPr>
        <p:blipFill>
          <a:blip r:embed="rId4" cstate="print"/>
          <a:srcRect/>
          <a:stretch>
            <a:fillRect/>
          </a:stretch>
        </p:blipFill>
        <p:spPr bwMode="auto">
          <a:xfrm>
            <a:off x="2928926" y="4929198"/>
            <a:ext cx="2114550" cy="1343025"/>
          </a:xfrm>
          <a:prstGeom prst="rect">
            <a:avLst/>
          </a:prstGeom>
          <a:noFill/>
          <a:ln w="9525">
            <a:noFill/>
            <a:miter lim="800000"/>
            <a:headEnd/>
            <a:tailEnd/>
          </a:ln>
        </p:spPr>
      </p:pic>
      <p:sp>
        <p:nvSpPr>
          <p:cNvPr id="24578" name="AutoShape 2" descr="Το Γενί Τζαμί στη Λάρισα / wikipedia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7686700" cy="725470"/>
          </a:xfrm>
        </p:spPr>
        <p:txBody>
          <a:bodyPr>
            <a:normAutofit fontScale="90000"/>
          </a:bodyPr>
          <a:lstStyle/>
          <a:p>
            <a:r>
              <a:rPr lang="el-GR" sz="3100" dirty="0" smtClean="0"/>
              <a:t>Βιβλιογραφικές</a:t>
            </a:r>
            <a:r>
              <a:rPr lang="el-GR" dirty="0" smtClean="0"/>
              <a:t> </a:t>
            </a:r>
            <a:r>
              <a:rPr lang="el-GR" sz="3100" dirty="0" smtClean="0"/>
              <a:t>Αναφορές Ι</a:t>
            </a:r>
            <a:endParaRPr lang="el-GR" sz="3100" dirty="0"/>
          </a:p>
        </p:txBody>
      </p:sp>
      <p:sp>
        <p:nvSpPr>
          <p:cNvPr id="3" name="2 - Θέση περιεχομένου"/>
          <p:cNvSpPr>
            <a:spLocks noGrp="1"/>
          </p:cNvSpPr>
          <p:nvPr>
            <p:ph idx="1"/>
          </p:nvPr>
        </p:nvSpPr>
        <p:spPr>
          <a:xfrm>
            <a:off x="214282" y="1357274"/>
            <a:ext cx="8472518" cy="4929246"/>
          </a:xfrm>
        </p:spPr>
        <p:txBody>
          <a:bodyPr>
            <a:noAutofit/>
          </a:bodyPr>
          <a:lstStyle/>
          <a:p>
            <a:r>
              <a:rPr lang="el-GR" sz="1400" u="sng" dirty="0">
                <a:hlinkClick r:id="rId2"/>
              </a:rPr>
              <a:t>https://www.economix.gr/2022/10/31/larisa-mia-matia-sta-istorika-kai-emvlimatika-ktiria-ti-polis/#:~:text=%CE%A0%CE%B1%CE%BB%CE%B9%CE%AC%20%CF%80%CF%85%CF%81%CE%B9%CF%84%CE%B9%CE%B4%CE%B1%CF%80%CE%BF%CE%B8%CE%AE%CE%BA%CE%B7&amp;text=%CE%92%CF%81%CE%AF%CF%83%CE%BA%CE%B5%CF%84%CE%B1%CE%B9%20%CE%B5%CF%80%CE%AF%20%CF%84%CE%B7%CF%82%20%CE%BF%CE%B4%CE%BF%CF%8D%20%CE%99%CE%BF%CF%85%CF%83%CF%84%CE%B9%CE%BD%CE%B9%CE%B1%CE%BD%CE%BF%CF%8D,%CE%B4%CF%8D%CE%BF%20%CE%BA%CE%AC%CE%B8%CE%B5%CF%84%CE%B5%CF%82%20%CE%BA%CE%B1%CE%B9%20%CE%BC%CE%AF%CE%B1%20%CE%B5%CE%B3%CE%BA%CE%AC%CF%81%CF%83%CE%B9%CE%B1</a:t>
            </a:r>
            <a:r>
              <a:rPr lang="el-GR" sz="1400" dirty="0"/>
              <a:t>.</a:t>
            </a:r>
          </a:p>
          <a:p>
            <a:r>
              <a:rPr lang="el-GR" sz="1400" u="sng" dirty="0">
                <a:hlinkClick r:id="rId3"/>
              </a:rPr>
              <a:t>http://</a:t>
            </a:r>
            <a:r>
              <a:rPr lang="el-GR" sz="1400" u="sng" dirty="0" smtClean="0">
                <a:hlinkClick r:id="rId3"/>
              </a:rPr>
              <a:t>larisa.culture.gr/index.php/arxaiologikoi-xoroi-kai-mnimeia/9-uncategorised/117-i-pyritidapothiki-tis-larisas</a:t>
            </a:r>
            <a:endParaRPr lang="el-GR" sz="1400" u="sng" dirty="0" smtClean="0"/>
          </a:p>
          <a:p>
            <a:r>
              <a:rPr lang="el-GR" sz="1400" u="sng" dirty="0">
                <a:hlinkClick r:id="rId4"/>
              </a:rPr>
              <a:t>http://lartourism.thessaly.gov.gr/el/istoria-toy-nomou</a:t>
            </a:r>
            <a:endParaRPr lang="el-GR" sz="1400" dirty="0"/>
          </a:p>
          <a:p>
            <a:r>
              <a:rPr lang="el-GR" sz="1400" u="sng" dirty="0">
                <a:hlinkClick r:id="rId5"/>
              </a:rPr>
              <a:t>https://larisaipolimou.wordpress.com/%CE%B9%CF%83%CF%84%CE%BF%CE%BB%CF%8C%CE%B3%CE%B9%CE%BF/</a:t>
            </a:r>
            <a:endParaRPr lang="el-GR" sz="1400" dirty="0"/>
          </a:p>
          <a:p>
            <a:r>
              <a:rPr lang="el-GR" sz="1400" u="sng" dirty="0">
                <a:hlinkClick r:id="rId6"/>
              </a:rPr>
              <a:t>http://larisa.culture.gr/index.php/arxaiologikoi-xoroi-kai-mnimeia/111-ta-othomanika-mnimeia-tis-larisas</a:t>
            </a:r>
            <a:endParaRPr lang="el-GR" sz="1400" dirty="0"/>
          </a:p>
          <a:p>
            <a:r>
              <a:rPr lang="el-GR" sz="1400" u="sng" dirty="0">
                <a:hlinkClick r:id="rId7"/>
              </a:rPr>
              <a:t>https://www.archaiologia.gr/blog/2022/11/28/%CE%B3%CE%BD%CF%89%CF%81%CE%AF%CE%B6%CE%BF%CE%BD%CF%84%CE%B1%CF%82-%CF%84%CE%B1-%CE%BF%CE%B8%CF%89%CE%BC%CE%B1%CE%BD%CE%B9%CE%BA%CE%AC-%CE%BC%CE%BD%CE%B7%CE%BC%CE%B5%CE%AF%CE%B1-%CF%84%CE%B7%CF%82/</a:t>
            </a:r>
            <a:endParaRPr lang="el-GR" sz="1400" dirty="0"/>
          </a:p>
          <a:p>
            <a:r>
              <a:rPr lang="el-GR" sz="1400" u="sng" dirty="0">
                <a:hlinkClick r:id="rId8"/>
              </a:rPr>
              <a:t>https://diazoma.gr/dimosievmata/auta-einai-ta-14-arxaiologika-diamadia-tis-larisas/</a:t>
            </a:r>
            <a:endParaRPr lang="el-GR" sz="1400" dirty="0"/>
          </a:p>
          <a:p>
            <a:r>
              <a:rPr lang="el-GR" sz="1400" u="sng" dirty="0">
                <a:hlinkClick r:id="rId9"/>
              </a:rPr>
              <a:t>https://</a:t>
            </a:r>
            <a:r>
              <a:rPr lang="el-GR" sz="1400" u="sng" dirty="0" smtClean="0">
                <a:hlinkClick r:id="rId9"/>
              </a:rPr>
              <a:t>www.larissa-culturestories.gr/el/mnimeia/mpezesteni</a:t>
            </a:r>
            <a:endParaRPr lang="el-GR" sz="1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Βιβλιογραφικές Αναφορές ΙΙ</a:t>
            </a:r>
            <a:endParaRPr lang="el-GR" dirty="0"/>
          </a:p>
        </p:txBody>
      </p:sp>
      <p:sp>
        <p:nvSpPr>
          <p:cNvPr id="3" name="2 - Θέση περιεχομένου"/>
          <p:cNvSpPr>
            <a:spLocks noGrp="1"/>
          </p:cNvSpPr>
          <p:nvPr>
            <p:ph idx="1"/>
          </p:nvPr>
        </p:nvSpPr>
        <p:spPr/>
        <p:txBody>
          <a:bodyPr>
            <a:normAutofit fontScale="47500" lnSpcReduction="20000"/>
          </a:bodyPr>
          <a:lstStyle/>
          <a:p>
            <a:r>
              <a:rPr lang="el-GR" u="sng" dirty="0" smtClean="0">
                <a:hlinkClick r:id="rId2"/>
              </a:rPr>
              <a:t>https://www.eleftheria.gr/%CE%BB%CE%AC%CF%81%CE%B9%CF%83%CE%B1/item/134447.html</a:t>
            </a:r>
            <a:endParaRPr lang="el-GR" dirty="0" smtClean="0"/>
          </a:p>
          <a:p>
            <a:r>
              <a:rPr lang="el-GR" u="sng" dirty="0" smtClean="0">
                <a:hlinkClick r:id="rId3"/>
              </a:rPr>
              <a:t>https://el.wikipedia.org/wiki/%CE%9B%CE%AC%CF%81%CE%B9%CF%83%CE%B1</a:t>
            </a:r>
            <a:endParaRPr lang="el-GR" dirty="0" smtClean="0"/>
          </a:p>
          <a:p>
            <a:r>
              <a:rPr lang="el-GR" u="sng" dirty="0" smtClean="0">
                <a:hlinkClick r:id="rId4"/>
              </a:rPr>
              <a:t>http://www.eleftheria.gr/media/k2/items/cache/48d15a943a1ee9732dba0f5bcaa67d64_XL.jpg</a:t>
            </a:r>
            <a:endParaRPr lang="el-GR" dirty="0" smtClean="0"/>
          </a:p>
          <a:p>
            <a:r>
              <a:rPr lang="el-GR" u="sng" dirty="0" smtClean="0">
                <a:hlinkClick r:id="rId5"/>
              </a:rPr>
              <a:t>https://www.eleftheria.gr/m/%CE%B1%CF%86%CE%B9%CE%B5%CF%81%CF%8E%CE%BC%CE%B1%CF%84%CE%B1/item/332919-%CE%BF%CE%B9%CE%BA%CE%AF%CE%B1-%CE%B3%CE%B5%CF%81%CE%BF%CE%BB%CF%85%CE%BC%CE%AC%CF%84%CE%BF%CF%85-%CE%B5%CE%BD%CE%B1-%CE%B4%CE%B9%CE%B1%CF%84%CE%B7%CF%81%CE%B7%CF%84%CE%AD%CE%BF-%CE%BA%CF%84%CE%AF%CF%83%CE%BC%CE%B1-%CF%84%CE%B7%CF%82-%CF%84%CE%BF%CF%85%CF%81%CE%BA%CE%BF%CE%BA%CF%81%CE%B1%CF%84%CE%AF%CE%B1%CF%82.html</a:t>
            </a:r>
            <a:endParaRPr lang="el-GR" dirty="0" smtClean="0"/>
          </a:p>
          <a:p>
            <a:r>
              <a:rPr lang="el-GR" u="sng" dirty="0" smtClean="0">
                <a:hlinkClick r:id="rId6"/>
              </a:rPr>
              <a:t>https://www.larissa.gov.gr/el/i-poli/periigisi-stin-poli</a:t>
            </a:r>
            <a:endParaRPr lang="el-GR" dirty="0" smtClean="0"/>
          </a:p>
          <a:p>
            <a:r>
              <a:rPr lang="el-GR" u="sng" dirty="0" smtClean="0">
                <a:hlinkClick r:id="rId7"/>
              </a:rPr>
              <a:t>https://web.archive.org/web/20160305015101/http://culture.larissa-dimos.gr/article.php?area_id=1&amp;article_id=53&amp;belongs=10&amp;lang=gr&amp;level=3&amp;topic_id=70</a:t>
            </a:r>
            <a:endParaRPr lang="el-GR" dirty="0" smtClean="0"/>
          </a:p>
          <a:p>
            <a:r>
              <a:rPr lang="el-GR" u="sng" dirty="0" smtClean="0">
                <a:hlinkClick r:id="rId8"/>
              </a:rPr>
              <a:t>http://larisa.culture.gr/index.php/arxaiologikoi-xoroi-kai-mnimeia/9-uncategorised/112-to-bezesteni-tis-larisas</a:t>
            </a:r>
            <a:r>
              <a:rPr lang="el-GR" dirty="0" smtClean="0"/>
              <a:t> </a:t>
            </a:r>
          </a:p>
          <a:p>
            <a:r>
              <a:rPr lang="el-GR" b="1" u="sng" dirty="0" smtClean="0"/>
              <a:t>Πηγές εικόνων:</a:t>
            </a:r>
            <a:endParaRPr lang="el-GR" dirty="0" smtClean="0"/>
          </a:p>
          <a:p>
            <a:r>
              <a:rPr lang="el-GR" dirty="0" smtClean="0">
                <a:hlinkClick r:id="rId9"/>
              </a:rPr>
              <a:t>https://paidis.com/wp-content/uploads/2020/04/OTOM4-678x381.jpg</a:t>
            </a:r>
            <a:endParaRPr lang="el-GR" dirty="0" smtClean="0"/>
          </a:p>
          <a:p>
            <a:r>
              <a:rPr lang="el-GR" u="sng" dirty="0" smtClean="0">
                <a:hlinkClick r:id="rId10"/>
              </a:rPr>
              <a:t>https://paidis.com/wp-content/uploads/2020/04/OTOM2.jpg</a:t>
            </a:r>
            <a:endParaRPr lang="el-GR" dirty="0" smtClean="0"/>
          </a:p>
          <a:p>
            <a:r>
              <a:rPr lang="el-GR" u="sng" dirty="0" smtClean="0">
                <a:hlinkClick r:id="rId11"/>
              </a:rPr>
              <a:t>https://www.larissa-dimos.gr/images/axiotheata/eth_antist3.jpg</a:t>
            </a:r>
            <a:endParaRPr lang="el-GR" dirty="0" smtClean="0"/>
          </a:p>
          <a:p>
            <a:pPr>
              <a:buNone/>
            </a:pPr>
            <a:endParaRPr lang="el-GR" dirty="0" smtClean="0"/>
          </a:p>
          <a:p>
            <a:endParaRPr lang="el-G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200" b="1" u="sng" dirty="0" smtClean="0"/>
              <a:t/>
            </a:r>
            <a:br>
              <a:rPr lang="el-GR" sz="3200" b="1" u="sng" dirty="0" smtClean="0"/>
            </a:br>
            <a:r>
              <a:rPr lang="el-GR" b="1" dirty="0" smtClean="0"/>
              <a:t>Η ΚΑΤΑΚΤΗΣΗ</a:t>
            </a:r>
            <a:r>
              <a:rPr lang="el-GR" sz="3200" dirty="0" smtClean="0"/>
              <a:t/>
            </a:r>
            <a:br>
              <a:rPr lang="el-GR" sz="3200" dirty="0" smtClean="0"/>
            </a:br>
            <a:r>
              <a:rPr lang="el-GR" sz="3200" b="1" dirty="0" smtClean="0"/>
              <a:t> </a:t>
            </a:r>
            <a:endParaRPr lang="el-GR" sz="3200" dirty="0"/>
          </a:p>
        </p:txBody>
      </p:sp>
      <p:sp>
        <p:nvSpPr>
          <p:cNvPr id="3" name="2 - Θέση περιεχομένου"/>
          <p:cNvSpPr>
            <a:spLocks noGrp="1"/>
          </p:cNvSpPr>
          <p:nvPr>
            <p:ph idx="1"/>
          </p:nvPr>
        </p:nvSpPr>
        <p:spPr>
          <a:xfrm>
            <a:off x="500034" y="1357298"/>
            <a:ext cx="4786346" cy="4643470"/>
          </a:xfrm>
        </p:spPr>
        <p:txBody>
          <a:bodyPr>
            <a:normAutofit fontScale="25000" lnSpcReduction="20000"/>
          </a:bodyPr>
          <a:lstStyle/>
          <a:p>
            <a:endParaRPr lang="el-GR" dirty="0"/>
          </a:p>
          <a:p>
            <a:r>
              <a:rPr lang="el-GR" sz="9600" b="1" dirty="0" smtClean="0"/>
              <a:t>1386</a:t>
            </a:r>
            <a:r>
              <a:rPr lang="el-GR" sz="9600" dirty="0" smtClean="0"/>
              <a:t> : οι </a:t>
            </a:r>
            <a:r>
              <a:rPr lang="el-GR" sz="9600" dirty="0"/>
              <a:t>Οθωμανοί υπό την ηγεσία του </a:t>
            </a:r>
            <a:r>
              <a:rPr lang="el-GR" sz="9600" dirty="0" err="1"/>
              <a:t>Χαΐρ</a:t>
            </a:r>
            <a:r>
              <a:rPr lang="el-GR" sz="9600" dirty="0"/>
              <a:t> </a:t>
            </a:r>
            <a:r>
              <a:rPr lang="el-GR" sz="9600" dirty="0" err="1"/>
              <a:t>Αντίν</a:t>
            </a:r>
            <a:r>
              <a:rPr lang="el-GR" sz="9600" dirty="0"/>
              <a:t> </a:t>
            </a:r>
            <a:r>
              <a:rPr lang="el-GR" sz="9600" dirty="0" smtClean="0"/>
              <a:t>πασά κατακτούν το </a:t>
            </a:r>
            <a:r>
              <a:rPr lang="el-GR" sz="9600" dirty="0"/>
              <a:t>φρούριο της Λάρισας</a:t>
            </a:r>
            <a:r>
              <a:rPr lang="el-GR" sz="9600" dirty="0" smtClean="0"/>
              <a:t>.</a:t>
            </a:r>
          </a:p>
          <a:p>
            <a:r>
              <a:rPr lang="el-GR" sz="9600" dirty="0" smtClean="0"/>
              <a:t>Τον </a:t>
            </a:r>
            <a:r>
              <a:rPr lang="el-GR" sz="9600" dirty="0"/>
              <a:t>ίδιο χρόνο με την </a:t>
            </a:r>
            <a:r>
              <a:rPr lang="el-GR" sz="9600" b="1" dirty="0"/>
              <a:t>1</a:t>
            </a:r>
            <a:r>
              <a:rPr lang="el-GR" sz="9600" b="1" baseline="30000" dirty="0"/>
              <a:t>η</a:t>
            </a:r>
            <a:r>
              <a:rPr lang="el-GR" sz="9600" b="1" dirty="0"/>
              <a:t> κατάκτηση</a:t>
            </a:r>
            <a:r>
              <a:rPr lang="el-GR" sz="9600" dirty="0"/>
              <a:t> </a:t>
            </a:r>
            <a:r>
              <a:rPr lang="el-GR" sz="9600" dirty="0" smtClean="0"/>
              <a:t>υποχωρούν  </a:t>
            </a:r>
            <a:r>
              <a:rPr lang="el-GR" sz="9600" dirty="0"/>
              <a:t>προς τα Βόρεια </a:t>
            </a:r>
            <a:endParaRPr lang="el-GR" sz="9600" dirty="0" smtClean="0"/>
          </a:p>
          <a:p>
            <a:r>
              <a:rPr lang="el-GR" sz="9600" dirty="0" smtClean="0"/>
              <a:t> </a:t>
            </a:r>
            <a:r>
              <a:rPr lang="el-GR" sz="9600" b="1" dirty="0" smtClean="0"/>
              <a:t>1392-3</a:t>
            </a:r>
            <a:r>
              <a:rPr lang="el-GR" sz="9600" dirty="0" smtClean="0"/>
              <a:t>  </a:t>
            </a:r>
            <a:r>
              <a:rPr lang="el-GR" sz="9600" dirty="0" smtClean="0"/>
              <a:t>επανέρχονται </a:t>
            </a:r>
            <a:r>
              <a:rPr lang="el-GR" sz="9600" dirty="0" smtClean="0"/>
              <a:t>με τον ισχυρό πασά </a:t>
            </a:r>
            <a:r>
              <a:rPr lang="el-GR" sz="9600" b="1" dirty="0" err="1" smtClean="0"/>
              <a:t>Τουραχάν</a:t>
            </a:r>
            <a:r>
              <a:rPr lang="el-GR" sz="9600" b="1" dirty="0" smtClean="0"/>
              <a:t> μπέη</a:t>
            </a:r>
            <a:r>
              <a:rPr lang="el-GR" sz="9600" dirty="0" smtClean="0"/>
              <a:t> και τον γιο του </a:t>
            </a:r>
            <a:r>
              <a:rPr lang="el-GR" sz="9600" dirty="0" err="1" smtClean="0"/>
              <a:t>Τουραχάνογλου</a:t>
            </a:r>
            <a:r>
              <a:rPr lang="el-GR" sz="9600" dirty="0" smtClean="0"/>
              <a:t> Ομέρ </a:t>
            </a:r>
            <a:r>
              <a:rPr lang="el-GR" sz="9600" dirty="0" smtClean="0"/>
              <a:t>καταλαμβάνοντας </a:t>
            </a:r>
            <a:r>
              <a:rPr lang="el-GR" sz="9600" dirty="0"/>
              <a:t>και πάλι Θεσσαλικά εδάφη που υπάγονταν στο βυζαντινό </a:t>
            </a:r>
            <a:r>
              <a:rPr lang="el-GR" sz="9600" dirty="0" smtClean="0"/>
              <a:t>θρόνο.</a:t>
            </a:r>
          </a:p>
          <a:p>
            <a:endParaRPr lang="el-GR" sz="7200" dirty="0"/>
          </a:p>
          <a:p>
            <a:endParaRPr lang="el-GR" sz="7200" dirty="0" smtClean="0"/>
          </a:p>
          <a:p>
            <a:endParaRPr lang="el-GR" sz="7200" dirty="0"/>
          </a:p>
          <a:p>
            <a:endParaRPr lang="el-GR" sz="7200" dirty="0" smtClean="0"/>
          </a:p>
          <a:p>
            <a:endParaRPr lang="el-GR" sz="7200" dirty="0"/>
          </a:p>
          <a:p>
            <a:endParaRPr lang="el-GR" sz="7200" dirty="0" smtClean="0"/>
          </a:p>
          <a:p>
            <a:endParaRPr lang="el-GR" sz="7200" dirty="0"/>
          </a:p>
          <a:p>
            <a:endParaRPr lang="el-GR" sz="7200" dirty="0" smtClean="0"/>
          </a:p>
          <a:p>
            <a:endParaRPr lang="el-GR" sz="7200" dirty="0"/>
          </a:p>
          <a:p>
            <a:endParaRPr lang="el-GR" sz="7200" dirty="0" smtClean="0"/>
          </a:p>
          <a:p>
            <a:endParaRPr lang="el-GR" sz="7200" dirty="0"/>
          </a:p>
          <a:p>
            <a:endParaRPr lang="el-GR" sz="7200" dirty="0" smtClean="0"/>
          </a:p>
          <a:p>
            <a:endParaRPr lang="el-GR" sz="7200" dirty="0"/>
          </a:p>
          <a:p>
            <a:endParaRPr lang="el-GR" sz="7200" dirty="0" smtClean="0"/>
          </a:p>
          <a:p>
            <a:endParaRPr lang="el-GR" sz="7200" dirty="0"/>
          </a:p>
          <a:p>
            <a:endParaRPr lang="el-GR" sz="7200" dirty="0" smtClean="0"/>
          </a:p>
          <a:p>
            <a:r>
              <a:rPr lang="el-GR" sz="7200" dirty="0" smtClean="0"/>
              <a:t>Μεταφέρονται Τούρκοι </a:t>
            </a:r>
            <a:r>
              <a:rPr lang="el-GR" sz="7200" dirty="0"/>
              <a:t>μετανάστες από την Ανατολή </a:t>
            </a:r>
            <a:r>
              <a:rPr lang="el-GR" sz="7200" dirty="0" smtClean="0"/>
              <a:t>για </a:t>
            </a:r>
            <a:r>
              <a:rPr lang="el-GR" sz="7200" dirty="0"/>
              <a:t>να κατοικήσουν την πολύ αραιοκατοικημένη </a:t>
            </a:r>
            <a:r>
              <a:rPr lang="el-GR" sz="7200" dirty="0" smtClean="0"/>
              <a:t>Θεσσαλία. Οι </a:t>
            </a:r>
            <a:r>
              <a:rPr lang="el-GR" sz="7200" dirty="0"/>
              <a:t>μουσουλμάνοι κατοικούσαν στις πεδιάδες και οι χριστιανοί στα βουνά γύρω από τον Θεσσαλικό κάμπο</a:t>
            </a:r>
            <a:r>
              <a:rPr lang="el-GR" sz="7200" dirty="0" smtClean="0"/>
              <a:t>.</a:t>
            </a:r>
          </a:p>
          <a:p>
            <a:r>
              <a:rPr lang="el-GR" sz="7200" dirty="0" smtClean="0"/>
              <a:t> </a:t>
            </a:r>
            <a:r>
              <a:rPr lang="el-GR" sz="7200" dirty="0"/>
              <a:t>Η ληστεία άρχισε να διαδίδεται στην περιοχή αυτή και τα τάγματα των «Αρματολών» δημιουργήθηκαν. </a:t>
            </a:r>
            <a:endParaRPr lang="el-GR" sz="7200" dirty="0" smtClean="0"/>
          </a:p>
          <a:p>
            <a:r>
              <a:rPr lang="el-GR" sz="7200" dirty="0" smtClean="0"/>
              <a:t>Ακολούθησαν </a:t>
            </a:r>
            <a:r>
              <a:rPr lang="el-GR" sz="7200" dirty="0"/>
              <a:t>κάποιες εξεγέρσεις </a:t>
            </a:r>
            <a:r>
              <a:rPr lang="el-GR" sz="7200" b="1" dirty="0"/>
              <a:t>(1601,1612)</a:t>
            </a:r>
            <a:r>
              <a:rPr lang="el-GR" sz="7200" dirty="0"/>
              <a:t> οι οποίες απέτυχαν. </a:t>
            </a:r>
            <a:endParaRPr lang="el-GR" sz="7200" dirty="0" smtClean="0"/>
          </a:p>
          <a:p>
            <a:r>
              <a:rPr lang="el-GR" sz="7200" dirty="0" smtClean="0"/>
              <a:t>Ο </a:t>
            </a:r>
            <a:r>
              <a:rPr lang="el-GR" sz="7200" dirty="0"/>
              <a:t>Θεσσαλικός λαός μετά το </a:t>
            </a:r>
            <a:r>
              <a:rPr lang="el-GR" sz="7200" b="1" dirty="0"/>
              <a:t>1808</a:t>
            </a:r>
            <a:r>
              <a:rPr lang="el-GR" sz="7200" dirty="0"/>
              <a:t> άρχισε να καταπιέζεται σκληρά. Η υψηλή φορολογία του Αλή Πασά και η πανώλη εξόντωσαν τον πληθυσμό που το 1820 έφτασε στους 200.000 κατοίκους. </a:t>
            </a:r>
            <a:endParaRPr lang="el-GR" sz="7200" dirty="0" smtClean="0"/>
          </a:p>
          <a:p>
            <a:r>
              <a:rPr lang="el-GR" sz="7200" dirty="0" smtClean="0"/>
              <a:t>Στην </a:t>
            </a:r>
            <a:r>
              <a:rPr lang="el-GR" sz="7200" dirty="0"/>
              <a:t>επανάσταση του 1821 υπήρξε ένας ξεσηκωμός κυρίως στο Πήλιο και στον Όλυμπο, οι οποίες όμως απέτυχαν.</a:t>
            </a:r>
          </a:p>
          <a:p>
            <a:r>
              <a:rPr lang="el-GR" sz="7200" dirty="0" smtClean="0"/>
              <a:t>Το </a:t>
            </a:r>
            <a:r>
              <a:rPr lang="el-GR" sz="7200" dirty="0"/>
              <a:t>1881 με τη Συνθήκη της </a:t>
            </a:r>
            <a:r>
              <a:rPr lang="el-GR" sz="7200" dirty="0" err="1"/>
              <a:t>Κωσταντινούπολης</a:t>
            </a:r>
            <a:r>
              <a:rPr lang="el-GR" sz="7200" dirty="0"/>
              <a:t> η Θεσσαλία προσαρτήθηκε στο Ελληνικό κράτος. Παρόλο το γεγονός πως ο Καποδίστριας δεν πρόλαβε να την υπογράψει οι Οθωμανοί αναγνώρισαν την ένωσή της με το Ελληνικό κράτος.</a:t>
            </a:r>
          </a:p>
          <a:p>
            <a:endParaRPr lang="el-GR" dirty="0"/>
          </a:p>
        </p:txBody>
      </p:sp>
      <p:pic>
        <p:nvPicPr>
          <p:cNvPr id="3076" name="Picture 4"/>
          <p:cNvPicPr>
            <a:picLocks noChangeAspect="1" noChangeArrowheads="1"/>
          </p:cNvPicPr>
          <p:nvPr/>
        </p:nvPicPr>
        <p:blipFill>
          <a:blip r:embed="rId2"/>
          <a:srcRect/>
          <a:stretch>
            <a:fillRect/>
          </a:stretch>
        </p:blipFill>
        <p:spPr bwMode="auto">
          <a:xfrm>
            <a:off x="5429256" y="1571612"/>
            <a:ext cx="3420644" cy="3714776"/>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t>ΚΑΤΟΧΗ</a:t>
            </a:r>
            <a:endParaRPr lang="el-GR" dirty="0"/>
          </a:p>
        </p:txBody>
      </p:sp>
      <p:sp>
        <p:nvSpPr>
          <p:cNvPr id="3" name="2 - Θέση περιεχομένου"/>
          <p:cNvSpPr>
            <a:spLocks noGrp="1"/>
          </p:cNvSpPr>
          <p:nvPr>
            <p:ph idx="1"/>
          </p:nvPr>
        </p:nvSpPr>
        <p:spPr/>
        <p:txBody>
          <a:bodyPr>
            <a:normAutofit fontScale="92500" lnSpcReduction="10000"/>
          </a:bodyPr>
          <a:lstStyle/>
          <a:p>
            <a:r>
              <a:rPr lang="el-GR" dirty="0"/>
              <a:t>Οι διάδοχοι τους έφεραν Τούρκους μετανάστες από την Ανατολή ιδιαίτερα από το Ικόνιο για να κατοικήσουν την πολύ αραιοκατοικημένη </a:t>
            </a:r>
            <a:r>
              <a:rPr lang="el-GR" dirty="0" smtClean="0"/>
              <a:t>Θεσσαλία</a:t>
            </a:r>
          </a:p>
          <a:p>
            <a:r>
              <a:rPr lang="el-GR" dirty="0" smtClean="0"/>
              <a:t>, </a:t>
            </a:r>
            <a:r>
              <a:rPr lang="el-GR" dirty="0"/>
              <a:t>οι μουσουλμάνοι κατοικούσαν στις πεδιάδες και οι χριστιανοί στα βουνά γύρω από τον Θεσσαλικό κάμπο</a:t>
            </a:r>
            <a:r>
              <a:rPr lang="el-GR" dirty="0" smtClean="0"/>
              <a:t>.</a:t>
            </a:r>
          </a:p>
          <a:p>
            <a:r>
              <a:rPr lang="el-GR" dirty="0" smtClean="0"/>
              <a:t> </a:t>
            </a:r>
            <a:r>
              <a:rPr lang="el-GR" dirty="0"/>
              <a:t>Η ληστεία άρχισε να διαδίδεται στην περιοχή αυτή και τα τάγματα των «Αρματολών» δημιουργήθηκαν. </a:t>
            </a:r>
            <a:endParaRPr lang="el-GR" dirty="0" smtClean="0"/>
          </a:p>
          <a:p>
            <a:endParaRPr lang="el-G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t>Η ΑΠΕΛΕΥΘΕΡΩΣΗ ΤΗΣ ΘΕΣΣΑΛΙΑΣ ΑΠΟ ΤΟΥΣ ΟΘΩΜΑΝΟΥΣ</a:t>
            </a:r>
            <a:endParaRPr lang="el-GR" dirty="0"/>
          </a:p>
        </p:txBody>
      </p:sp>
      <p:sp>
        <p:nvSpPr>
          <p:cNvPr id="3" name="2 - Θέση περιεχομένου"/>
          <p:cNvSpPr>
            <a:spLocks noGrp="1"/>
          </p:cNvSpPr>
          <p:nvPr>
            <p:ph idx="1"/>
          </p:nvPr>
        </p:nvSpPr>
        <p:spPr>
          <a:xfrm>
            <a:off x="457200" y="1600200"/>
            <a:ext cx="8401080" cy="4525963"/>
          </a:xfrm>
        </p:spPr>
        <p:txBody>
          <a:bodyPr>
            <a:normAutofit fontScale="85000" lnSpcReduction="20000"/>
          </a:bodyPr>
          <a:lstStyle/>
          <a:p>
            <a:r>
              <a:rPr lang="el-GR" dirty="0" smtClean="0"/>
              <a:t> </a:t>
            </a:r>
            <a:r>
              <a:rPr lang="el-GR" b="1" dirty="0" smtClean="0"/>
              <a:t>1601- 1612</a:t>
            </a:r>
            <a:r>
              <a:rPr lang="el-GR" dirty="0" smtClean="0"/>
              <a:t> εξεγέρσεις οι οποίες απέτυχαν. </a:t>
            </a:r>
          </a:p>
          <a:p>
            <a:r>
              <a:rPr lang="el-GR" b="1" dirty="0" smtClean="0"/>
              <a:t>1808</a:t>
            </a:r>
            <a:r>
              <a:rPr lang="el-GR" dirty="0" smtClean="0"/>
              <a:t>  σκληρή καταπίεση του θεσσαλικού λαού </a:t>
            </a:r>
          </a:p>
          <a:p>
            <a:pPr>
              <a:buNone/>
            </a:pPr>
            <a:r>
              <a:rPr lang="el-GR" dirty="0" smtClean="0"/>
              <a:t>                 υψηλή φορολογία του Αλή Πασά</a:t>
            </a:r>
          </a:p>
          <a:p>
            <a:pPr>
              <a:buNone/>
            </a:pPr>
            <a:r>
              <a:rPr lang="el-GR" dirty="0" smtClean="0"/>
              <a:t>                 πανώλη </a:t>
            </a:r>
          </a:p>
          <a:p>
            <a:pPr>
              <a:buNone/>
            </a:pPr>
            <a:endParaRPr lang="el-GR" dirty="0" smtClean="0"/>
          </a:p>
          <a:p>
            <a:pPr>
              <a:buNone/>
            </a:pPr>
            <a:r>
              <a:rPr lang="el-GR" dirty="0" smtClean="0"/>
              <a:t>                                 Εξόντωση του πληθυσμού  </a:t>
            </a:r>
          </a:p>
          <a:p>
            <a:pPr>
              <a:buNone/>
            </a:pPr>
            <a:r>
              <a:rPr lang="el-GR" dirty="0"/>
              <a:t> </a:t>
            </a:r>
            <a:r>
              <a:rPr lang="el-GR" dirty="0" smtClean="0"/>
              <a:t>                         </a:t>
            </a:r>
            <a:r>
              <a:rPr lang="el-GR" dirty="0" smtClean="0"/>
              <a:t>1820 έφτασε στους 200.000 κατοίκους.</a:t>
            </a:r>
          </a:p>
          <a:p>
            <a:r>
              <a:rPr lang="el-GR" b="1" dirty="0" smtClean="0"/>
              <a:t>1821 </a:t>
            </a:r>
            <a:r>
              <a:rPr lang="el-GR" dirty="0" smtClean="0"/>
              <a:t> ξεσηκωμός κυρίως στο Πήλιο και στον Όλυμπο, αλλά αποτυχία.</a:t>
            </a:r>
          </a:p>
          <a:p>
            <a:r>
              <a:rPr lang="el-GR" b="1" dirty="0" smtClean="0"/>
              <a:t>1881</a:t>
            </a:r>
            <a:r>
              <a:rPr lang="el-GR" dirty="0" smtClean="0"/>
              <a:t> - Συνθήκη της Κωνσταντινούπολης: Προσάρτηση της Θεσσαλίας  στο Ελληνικό κράτος. </a:t>
            </a:r>
            <a:endParaRPr lang="el-GR" dirty="0"/>
          </a:p>
        </p:txBody>
      </p:sp>
      <p:sp>
        <p:nvSpPr>
          <p:cNvPr id="4" name="3 - Βέλος προς τα κάτω"/>
          <p:cNvSpPr/>
          <p:nvPr/>
        </p:nvSpPr>
        <p:spPr>
          <a:xfrm>
            <a:off x="3357554" y="2928934"/>
            <a:ext cx="142876" cy="2857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Μπεζεστένι</a:t>
            </a:r>
            <a:endParaRPr lang="el-GR" dirty="0"/>
          </a:p>
        </p:txBody>
      </p:sp>
      <p:sp>
        <p:nvSpPr>
          <p:cNvPr id="3" name="2 - Θέση περιεχομένου"/>
          <p:cNvSpPr>
            <a:spLocks noGrp="1"/>
          </p:cNvSpPr>
          <p:nvPr>
            <p:ph idx="1"/>
          </p:nvPr>
        </p:nvSpPr>
        <p:spPr/>
        <p:txBody>
          <a:bodyPr>
            <a:normAutofit fontScale="62500" lnSpcReduction="20000"/>
          </a:bodyPr>
          <a:lstStyle/>
          <a:p>
            <a:r>
              <a:rPr lang="el-GR" dirty="0"/>
              <a:t>ΓΕΝΙΚΕΣ ΠΛΗΡΟΦΟΡΙΕΣ ΓΙΑ ΤΟ ΜΠΑΖΕΣΤΕΝΙ                                                                                                                                                                                                                                                                                                                                                           Το Μπεζεστένι της Θεσσαλίας και συγκεκριμένα της Λάρισας κατασκευάστηκε από το 1484 έως το 1506 στο Νεότερο σημερινό φρούριο .Η κατάστασή του είναι μέτρια. Είναι από τα λίγα Οθωμανικά μνημεία της Λάρισας .Οι περισσότεροι το θεωρούν φρούριο αλλά δεν είναι ακριβώς .Τον 19ο αιώνα το κτίριο χρησιμοποιήθηκε για στρατιωτικούς σκοπούς .Η λέξη Μπεζεστένι σημαίνει αγορά υφασμάτων που προέρχεται από μία Αραβική λέξη. Έχει διαστάσεις 30μ. επί 20μ. και είναι χτισμένο από μεγάλες πέτρες και πλίθους. Το παράξενο είναι ότι υπήρχε σε κάθε πλευρά μία Κύρια είσοδος. Σήμερα διατηρείτε μόνο η Νότια είσοδος. Επίσης η βόρεια είσοδος οδηγούσε σε ένα μικρό δωματιάκι πού είχε διαστάσεις 3,5μ. επί 4,5μ. Τώρα αυτή η είσοδος είναι καλυμμένη με σίδηρο. Στην πραγματικότητα λέγεται ότι αυτός ο χώρος ήταν θησαυροφυλάκιο των πλουσίων της περιοχής καθώς και το αρχειοφυλάκιο της Λάρισας. Ανεξάρτητα από την αγορά και την πώληση υφασμάτων , γίνονταν αγορές και πωλήσεις χρυσού , ασημιού και κοσμημάτων καθώς και άλλων υλικών.   </a:t>
            </a:r>
          </a:p>
          <a:p>
            <a:endParaRPr lang="el-GR" dirty="0"/>
          </a:p>
        </p:txBody>
      </p:sp>
      <p:pic>
        <p:nvPicPr>
          <p:cNvPr id="4" name="0 - Εικόνα" descr="ΕΙΚΟΝΑ 1 ΜΠΕΖΕΣΤΕΝΙ ΝΙΚΟΣ ΧΑΒ..jfif"/>
          <p:cNvPicPr/>
          <p:nvPr/>
        </p:nvPicPr>
        <p:blipFill>
          <a:blip r:embed="rId2"/>
          <a:stretch>
            <a:fillRect/>
          </a:stretch>
        </p:blipFill>
        <p:spPr>
          <a:xfrm>
            <a:off x="6286512" y="142852"/>
            <a:ext cx="2708247" cy="1668691"/>
          </a:xfrm>
          <a:prstGeom prst="rect">
            <a:avLst/>
          </a:prstGeom>
        </p:spPr>
      </p:pic>
      <p:pic>
        <p:nvPicPr>
          <p:cNvPr id="5" name="1 - Εικόνα" descr="ΕΙΚΟΝΑ 2 ΜΠΕΖΕΣΤΕΝΙ ΝΙΚΟΣ ΧΑΒ..jfif"/>
          <p:cNvPicPr/>
          <p:nvPr/>
        </p:nvPicPr>
        <p:blipFill>
          <a:blip r:embed="rId3"/>
          <a:stretch>
            <a:fillRect/>
          </a:stretch>
        </p:blipFill>
        <p:spPr>
          <a:xfrm>
            <a:off x="500034" y="0"/>
            <a:ext cx="2143140" cy="142873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Παλιά πυριτιδαποθήκη </a:t>
            </a:r>
            <a:br>
              <a:rPr lang="el-GR" dirty="0" smtClean="0"/>
            </a:br>
            <a:endParaRPr lang="el-GR" dirty="0"/>
          </a:p>
        </p:txBody>
      </p:sp>
      <p:sp>
        <p:nvSpPr>
          <p:cNvPr id="3" name="2 - Θέση περιεχομένου"/>
          <p:cNvSpPr>
            <a:spLocks noGrp="1"/>
          </p:cNvSpPr>
          <p:nvPr>
            <p:ph idx="1"/>
          </p:nvPr>
        </p:nvSpPr>
        <p:spPr/>
        <p:txBody>
          <a:bodyPr>
            <a:normAutofit fontScale="47500" lnSpcReduction="20000"/>
          </a:bodyPr>
          <a:lstStyle/>
          <a:p>
            <a:r>
              <a:rPr lang="el-GR" dirty="0" smtClean="0"/>
              <a:t>Από </a:t>
            </a:r>
            <a:r>
              <a:rPr lang="el-GR" dirty="0"/>
              <a:t>την οθωμανική εποχή , η οποία αρχίζει  το 1393 και οριστικοποιείται το 1423, η Λάρισα παρέμενε ατείχιστη από το 1423  όταν ο </a:t>
            </a:r>
            <a:r>
              <a:rPr lang="el-GR" dirty="0" err="1"/>
              <a:t>Turhan</a:t>
            </a:r>
            <a:r>
              <a:rPr lang="el-GR" dirty="0"/>
              <a:t> </a:t>
            </a:r>
            <a:r>
              <a:rPr lang="el-GR" dirty="0" err="1"/>
              <a:t>Bey</a:t>
            </a:r>
            <a:r>
              <a:rPr lang="el-GR" dirty="0"/>
              <a:t> κατεδάφισε τα παλιά τείχη της ακρόπολης έως τις αρχές του 19ου αιώνα. Όρια και περίγραμμα απόχτησε μόλις το  1827, όταν, με σχέδια του μηχανικού </a:t>
            </a:r>
            <a:r>
              <a:rPr lang="el-GR" dirty="0" err="1"/>
              <a:t>Halil</a:t>
            </a:r>
            <a:r>
              <a:rPr lang="el-GR" dirty="0"/>
              <a:t> </a:t>
            </a:r>
            <a:r>
              <a:rPr lang="el-GR" dirty="0" err="1"/>
              <a:t>Bey</a:t>
            </a:r>
            <a:r>
              <a:rPr lang="el-GR" dirty="0"/>
              <a:t> κατασκευάστηκε στη νότια και στην ανατολική της πλευρά - προς την πεδιάδα- ένα ευρύχωρο </a:t>
            </a:r>
            <a:r>
              <a:rPr lang="el-GR" dirty="0" err="1"/>
              <a:t>προμαχωνικό</a:t>
            </a:r>
            <a:r>
              <a:rPr lang="el-GR" dirty="0"/>
              <a:t> μέτωπο, με βαθιά εξωτερική τάφρο που κατέληγε στους δύο βραχίονες του Πηνειού. Τα τείχη της πόλης συνδέονται άμεσα με την παλιά πυριτιδαποθήκη της Λάρισας, καθώς η πυριτιδαποθήκη αποτελούσε μέρος από αυτά. Επίσης, έπαιζε αρκετά σημαντικό ρόλο, αφού οι Οθωμανοί είχαν χτίσει αυτό το μέρος αποκλειστικά για να τοποθετούν εκεί την πυρίτιδα και έτσι ήταν πολύ σημαντική για τον οπλισμό τους. </a:t>
            </a:r>
          </a:p>
          <a:p>
            <a:r>
              <a:rPr lang="el-GR" dirty="0"/>
              <a:t> Βρίσκεται επί της οδού Ιουστινιανού, στο χώρο του 5ου Γυμνασίου – Λυκείου Λάρισας. Είναι ένα κτίριο χαρακτηρισμένο ως διατηρητέο με έντονες αναφορές στην πολιτιστική κληρονομία της Λάρισας. Σύμφωνα με την Εφορεία Αρχαιοτήτων η πυριτιδαποθήκη χτίστηκε πιθανότατα γύρω στο 1750, χρησιμοποιούνταν μέχρι τη μεταφορά των φυλακών της Λάρισας ως θάλαμος κρατουμένων και μέχρι τον Β’ Παγκόσμιο Πόλεμο,.</a:t>
            </a:r>
          </a:p>
          <a:p>
            <a:r>
              <a:rPr lang="el-GR" dirty="0"/>
              <a:t>Είναι ένα λιθόκτιστο επίμηκες κτίσμα αποτελούμενο από τρεις </a:t>
            </a:r>
            <a:r>
              <a:rPr lang="el-GR" dirty="0" err="1"/>
              <a:t>καμαροσκέπαστες</a:t>
            </a:r>
            <a:r>
              <a:rPr lang="el-GR" dirty="0"/>
              <a:t> αίθουσες, δύο κάθετες και μία εγκάρσια. Από τη μέχρι τώρα έρευνα προκύπτει ότι το κτίσμα αποτελεί ίσως το μοναδικό δείγμα πυριτιδαποθήκης με δίδυμη αίθουσα, που σώζεται σε τόσο καλή κατάσταση. Το κτίριο αποκαταστάθηκε με χρηματοδότηση του Δήμου Λαρισαίων και επίβλεψη της Εφορείας Αρχαιοτήτων και σήμερα στεγάζει το Μουσείο της Εθνικής Αντίστασης της πόλης.</a:t>
            </a:r>
          </a:p>
          <a:p>
            <a:endParaRPr lang="el-GR" dirty="0"/>
          </a:p>
        </p:txBody>
      </p:sp>
      <p:pic>
        <p:nvPicPr>
          <p:cNvPr id="4" name="3 - Εικόνα" descr="ΤΑ ΟΘΩΜΑΝΙΚΑ ΚΤΙΣΜΑΤΑ ΤΗΣ ΛΑΡΙΣΑΣ 3 - Paidis.com"/>
          <p:cNvPicPr>
            <a:picLocks noChangeAspect="1"/>
          </p:cNvPicPr>
          <p:nvPr/>
        </p:nvPicPr>
        <p:blipFill>
          <a:blip r:embed="rId2" cstate="print"/>
          <a:srcRect/>
          <a:stretch>
            <a:fillRect/>
          </a:stretch>
        </p:blipFill>
        <p:spPr bwMode="auto">
          <a:xfrm>
            <a:off x="5286380" y="714356"/>
            <a:ext cx="3662045" cy="2297430"/>
          </a:xfrm>
          <a:prstGeom prst="ellipse">
            <a:avLst/>
          </a:prstGeom>
          <a:ln>
            <a:noFill/>
          </a:ln>
          <a:effectLst>
            <a:softEdge rad="112500"/>
          </a:effectLst>
        </p:spPr>
      </p:pic>
      <p:pic>
        <p:nvPicPr>
          <p:cNvPr id="5" name="4 - Εικόνα" descr="ΤΑ ΟΘΩΜΑΝΙΚΑ ΚΤΙΣΜΑΤΑ ΤΗΣ ΛΑΡΙΣΑΣ 3 - Paidis.com"/>
          <p:cNvPicPr>
            <a:picLocks noChangeAspect="1"/>
          </p:cNvPicPr>
          <p:nvPr/>
        </p:nvPicPr>
        <p:blipFill>
          <a:blip r:embed="rId3" cstate="print"/>
          <a:srcRect/>
          <a:stretch>
            <a:fillRect/>
          </a:stretch>
        </p:blipFill>
        <p:spPr bwMode="auto">
          <a:xfrm>
            <a:off x="2000232" y="5195588"/>
            <a:ext cx="1938009" cy="15617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5 - Εικόνα" descr="Δήμος Λαρισαίων - Μουσείο Εθνικής Αντίστασης"/>
          <p:cNvPicPr>
            <a:picLocks noChangeAspect="1"/>
          </p:cNvPicPr>
          <p:nvPr/>
        </p:nvPicPr>
        <p:blipFill>
          <a:blip r:embed="rId4" cstate="print"/>
          <a:srcRect/>
          <a:stretch>
            <a:fillRect/>
          </a:stretch>
        </p:blipFill>
        <p:spPr bwMode="auto">
          <a:xfrm>
            <a:off x="6858016" y="5081880"/>
            <a:ext cx="1901815" cy="1534505"/>
          </a:xfrm>
          <a:prstGeom prst="rect">
            <a:avLst/>
          </a:prstGeom>
          <a:ln>
            <a:noFill/>
          </a:ln>
          <a:effectLst>
            <a:softEdge rad="11250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Το τζαμί του Ομέρ μπέη </a:t>
            </a:r>
            <a:br>
              <a:rPr lang="el-GR" dirty="0" smtClean="0"/>
            </a:br>
            <a:endParaRPr lang="el-GR" dirty="0"/>
          </a:p>
        </p:txBody>
      </p:sp>
      <p:sp>
        <p:nvSpPr>
          <p:cNvPr id="3" name="2 - Θέση περιεχομένου"/>
          <p:cNvSpPr>
            <a:spLocks noGrp="1"/>
          </p:cNvSpPr>
          <p:nvPr>
            <p:ph idx="1"/>
          </p:nvPr>
        </p:nvSpPr>
        <p:spPr/>
        <p:txBody>
          <a:bodyPr>
            <a:normAutofit fontScale="40000" lnSpcReduction="20000"/>
          </a:bodyPr>
          <a:lstStyle/>
          <a:p>
            <a:pPr>
              <a:buNone/>
            </a:pPr>
            <a:r>
              <a:rPr lang="el-GR" dirty="0"/>
              <a:t> </a:t>
            </a:r>
          </a:p>
          <a:p>
            <a:r>
              <a:rPr lang="el-GR" dirty="0"/>
              <a:t>Το τζαμί του </a:t>
            </a:r>
            <a:r>
              <a:rPr lang="el-GR" dirty="0" err="1"/>
              <a:t>Ομερ</a:t>
            </a:r>
            <a:r>
              <a:rPr lang="el-GR" dirty="0"/>
              <a:t> </a:t>
            </a:r>
            <a:r>
              <a:rPr lang="el-GR" dirty="0" err="1"/>
              <a:t>Μπεη</a:t>
            </a:r>
            <a:r>
              <a:rPr lang="el-GR" dirty="0"/>
              <a:t> κτίσθηκε το 1474.Επίσης ο ιστορικός της Λάρισας κατά την τουρκοκρατία το τοποθετεί στην περιοχή ανάμεσα την οδό Ολύμπου, Νίκης, Μαβίλη και Νιρβάνα. Έχουμε βρει αρκετές πληροφορίες για το τζαμί του </a:t>
            </a:r>
            <a:r>
              <a:rPr lang="el-GR" dirty="0" err="1"/>
              <a:t>Ομερ</a:t>
            </a:r>
            <a:r>
              <a:rPr lang="el-GR" dirty="0"/>
              <a:t> </a:t>
            </a:r>
            <a:r>
              <a:rPr lang="el-GR" dirty="0" err="1"/>
              <a:t>Μπεη</a:t>
            </a:r>
            <a:r>
              <a:rPr lang="el-GR" dirty="0"/>
              <a:t> κατά τη διάρκεια της τουρκοκρατίας.  Το 1668 ο Οθωμανός περιηγητής </a:t>
            </a:r>
            <a:r>
              <a:rPr lang="el-GR" dirty="0" err="1"/>
              <a:t>Εβλιγιά</a:t>
            </a:r>
            <a:r>
              <a:rPr lang="el-GR" dirty="0"/>
              <a:t> </a:t>
            </a:r>
            <a:r>
              <a:rPr lang="el-GR" dirty="0" err="1"/>
              <a:t>Τσελεμπί</a:t>
            </a:r>
            <a:r>
              <a:rPr lang="el-GR" dirty="0"/>
              <a:t> το χαρακτηρίζει σαν ένα ωραίο, </a:t>
            </a:r>
            <a:r>
              <a:rPr lang="el-GR" dirty="0" err="1"/>
              <a:t>μολυβδοσκέπαστο</a:t>
            </a:r>
            <a:r>
              <a:rPr lang="el-GR" dirty="0"/>
              <a:t> τζαμί, με πλούσια διακόσμηση και με υποδειγματικό, όσο και αξιοθαύμαστο μιναρέ. Ο Λαρισαίος Ιωάννης Οικονόμου Λογιώτατος το 1817 αναφέρει ότι το τζαμί αυτό βρισκόταν κοντά στο ποτάμι, στο βόρειο τμήμα της Λάρισας και ότι κατείχε τα πρωτεία ανάμεσα στα οθωμανικά κτίσματα της πόλης. Το τζαμί αυτό είχε πάθει πολλές καταστροφές από τον χρόνο και οι Οθωμανοί που είχαν μείνει στη Λάρισα χρησιμοποιούσαν για τις προσευχές τους αποκλειστικά το </a:t>
            </a:r>
            <a:r>
              <a:rPr lang="el-GR" dirty="0" err="1"/>
              <a:t>Γενί</a:t>
            </a:r>
            <a:r>
              <a:rPr lang="el-GR" dirty="0"/>
              <a:t> τζαμί που τους είχε κτίσει η βασίλισσα Όλγα, το 1907, αλλά γκρεμίστηκε. Τον επόμενο χρόνο το 1908 γκρεμίστηκε και ένα άλλο τζαμί το τζαμί του </a:t>
            </a:r>
            <a:r>
              <a:rPr lang="el-GR" dirty="0" err="1"/>
              <a:t>Χασάν</a:t>
            </a:r>
            <a:r>
              <a:rPr lang="el-GR" dirty="0"/>
              <a:t> </a:t>
            </a:r>
            <a:r>
              <a:rPr lang="el-GR" dirty="0" err="1"/>
              <a:t>Μπεή</a:t>
            </a:r>
            <a:r>
              <a:rPr lang="el-GR" dirty="0"/>
              <a:t> το οποίο βρίσκονταν κοντά στη γέφυρα. Υπήρχαν και άλλα τζαμιά στην πόλη τα οποία απελευθερώθηκαν το 1881 μετά την απελευθέρωση της Θεσσαλίας από τους Οθωμανούς.  Νότια του τεμένους του Ομέρ μπέη βρίσκονταν και δύο </a:t>
            </a:r>
            <a:r>
              <a:rPr lang="el-GR" dirty="0" err="1"/>
              <a:t>τουρμπέδες</a:t>
            </a:r>
            <a:r>
              <a:rPr lang="el-GR" dirty="0"/>
              <a:t>, ταφικά μνημεία επιφανών Οθωμανών, τα οποία διατηρήθηκαν μέχρι τα πρώτα μεταπολεμικά χρόνια, οπότε ήλθε η σειρά τους να κατεδαφισθούν και αυτά για να οικοδομηθεί η γύρω περιοχή. Αρχιτεκτονικά το τζαμί είχε την μορφή μιας τετράγωνης αίθουσας, η οποία ήταν καλυμμένη με ημισφαιρικό τυφλό (δηλ. χωρίς παράθυρα). Μέσα στην αίθουσα αυτή υπήρχε εντοιχισμένη η </a:t>
            </a:r>
            <a:r>
              <a:rPr lang="el-GR" dirty="0" err="1"/>
              <a:t>κτητορική</a:t>
            </a:r>
            <a:r>
              <a:rPr lang="el-GR" dirty="0"/>
              <a:t> επιγραφή του τεμένους, η οποία μεταξύ των άλλων ανέγραφε ότι η κατασκευή του έγινε το έτος από Εγίρας 878 (τουρκική χρονολογία, η οποία αντιστοιχεί με το δικό μας έτος 1474 μ. Χ.). Εξωτερικά, στην βορειοδυτική γωνία της αίθουσας υψωνόταν κομψός μιναρές με διακοσμημένο εξώστη, ο οποίος κατέληγε στη γνωστή οξεία κωνική απόληξη που έφεραν συνήθως οι μιναρέδες. Μπροστά από το τζαμί βρίσκονταν   μια ισόγεια επιμήκης οικοδομή, η οποία αν και φαίνεται ότι κατοικείται, μοιάζει περισσότερο με μια σειρά μοναστικών κελιών.</a:t>
            </a:r>
          </a:p>
          <a:p>
            <a:pPr algn="r">
              <a:buNone/>
            </a:pPr>
            <a:endParaRPr lang="el-GR" dirty="0" smtClean="0"/>
          </a:p>
          <a:p>
            <a:pPr algn="r">
              <a:buNone/>
            </a:pPr>
            <a:endParaRPr lang="el-GR" dirty="0"/>
          </a:p>
          <a:p>
            <a:pPr algn="r">
              <a:buNone/>
            </a:pPr>
            <a:r>
              <a:rPr lang="el-GR" dirty="0" smtClean="0"/>
              <a:t>Θάνος </a:t>
            </a:r>
            <a:r>
              <a:rPr lang="el-GR" dirty="0" err="1" smtClean="0"/>
              <a:t>Τσιούρβας</a:t>
            </a:r>
            <a:r>
              <a:rPr lang="el-GR" b="1" dirty="0" smtClean="0"/>
              <a:t> </a:t>
            </a:r>
            <a:endParaRPr lang="el-GR" dirty="0" smtClean="0"/>
          </a:p>
          <a:p>
            <a:pPr>
              <a:buNone/>
            </a:pPr>
            <a:endParaRPr lang="el-GR" dirty="0"/>
          </a:p>
        </p:txBody>
      </p:sp>
      <p:pic>
        <p:nvPicPr>
          <p:cNvPr id="8" name="7 - Εικόνα" descr="Αρχείο:Τζαμί Γαζή Ομέρ Μπέη, Λιβαδειά 1803.jpg - Βικιπαίδεια"/>
          <p:cNvPicPr>
            <a:picLocks noChangeAspect="1"/>
          </p:cNvPicPr>
          <p:nvPr/>
        </p:nvPicPr>
        <p:blipFill>
          <a:blip r:embed="rId2"/>
          <a:srcRect/>
          <a:stretch>
            <a:fillRect/>
          </a:stretch>
        </p:blipFill>
        <p:spPr bwMode="auto">
          <a:xfrm>
            <a:off x="7215206" y="714356"/>
            <a:ext cx="1536700" cy="108585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011222"/>
          </a:xfrm>
        </p:spPr>
        <p:txBody>
          <a:bodyPr>
            <a:normAutofit fontScale="90000"/>
          </a:bodyPr>
          <a:lstStyle/>
          <a:p>
            <a:r>
              <a:rPr lang="el-GR" dirty="0" smtClean="0"/>
              <a:t>Μεγάλο Χαμάμ-Οθωμανικό λουτρό στην οδό Βενιζέλου</a:t>
            </a:r>
            <a:endParaRPr lang="el-GR" dirty="0"/>
          </a:p>
        </p:txBody>
      </p:sp>
      <p:sp>
        <p:nvSpPr>
          <p:cNvPr id="3" name="2 - Θέση περιεχομένου"/>
          <p:cNvSpPr>
            <a:spLocks noGrp="1"/>
          </p:cNvSpPr>
          <p:nvPr>
            <p:ph idx="1"/>
          </p:nvPr>
        </p:nvSpPr>
        <p:spPr>
          <a:xfrm>
            <a:off x="457200" y="1357298"/>
            <a:ext cx="4400552" cy="5286412"/>
          </a:xfrm>
        </p:spPr>
        <p:txBody>
          <a:bodyPr>
            <a:normAutofit fontScale="32500" lnSpcReduction="20000"/>
          </a:bodyPr>
          <a:lstStyle/>
          <a:p>
            <a:r>
              <a:rPr lang="el-GR" sz="5500" dirty="0" smtClean="0"/>
              <a:t>Τα </a:t>
            </a:r>
            <a:r>
              <a:rPr lang="el-GR" sz="5500" dirty="0"/>
              <a:t>λουτρά αποτελούσαν σημείο αναφοράς στη ζωή των μουσουλμάνων αφού ο τακτικός καθαρισμός του σώματος υπαγορευόταν από την ισλαμική θρησκεία. Η τελετουργία αυτή έπαιρνε μάλιστα  διαστάσεις μικρής γιορτής όταν σχετιζόταν με σημαντικά γεγονότα στη ζωή του ανθρώπου. Παράδειγμα αποτελούσε  το  λουτρό της νύφης  που κατέληγε σε φαγοπότι με συνοδεία μουσικής.</a:t>
            </a:r>
          </a:p>
          <a:p>
            <a:r>
              <a:rPr lang="el-GR" sz="5500" dirty="0"/>
              <a:t>Στο εσωτερικό του χωριζόταν σε τρεις βασικούς χώρους με διαφορετική χρήση: το αποδυτήριο, το χλιαρό  και το θερμό διαμέρισμα.  Αυτή η οργάνωση εξυπηρετούσε κυρίως λειτουργικούς σκοπούς, ταυτόχρονα όμως είχε και θρησκευτικό χαρακτήρα, καθώς τα τρία μέρη του εναρμονίζονται με τα τρία συμβολικά στάδια του λουτρού, όπως αυτά ορίζονται στο κοράνι: τον εξαγνισμό, την εξυγίανση και την απόλαυση.</a:t>
            </a:r>
          </a:p>
          <a:p>
            <a:endParaRPr lang="el-GR" dirty="0"/>
          </a:p>
        </p:txBody>
      </p:sp>
      <p:pic>
        <p:nvPicPr>
          <p:cNvPr id="27650" name="Picture 2" descr="Η Λάρισα και η τεράστια πολιτιστική κληρονομία της Οθωμανικής περιόδου  (φωτό) - AstraTV"/>
          <p:cNvPicPr>
            <a:picLocks noChangeAspect="1" noChangeArrowheads="1"/>
          </p:cNvPicPr>
          <p:nvPr/>
        </p:nvPicPr>
        <p:blipFill>
          <a:blip r:embed="rId2"/>
          <a:srcRect/>
          <a:stretch>
            <a:fillRect/>
          </a:stretch>
        </p:blipFill>
        <p:spPr bwMode="auto">
          <a:xfrm>
            <a:off x="5000628" y="2214554"/>
            <a:ext cx="4044893" cy="3049567"/>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457200" y="1600200"/>
            <a:ext cx="4543428" cy="4525963"/>
          </a:xfrm>
        </p:spPr>
        <p:txBody>
          <a:bodyPr>
            <a:normAutofit fontScale="55000" lnSpcReduction="20000"/>
          </a:bodyPr>
          <a:lstStyle/>
          <a:p>
            <a:r>
              <a:rPr lang="el-GR" dirty="0" smtClean="0"/>
              <a:t>Μπαίνοντας μέσα στο χαμάμ ο επισκέπτης βρισκόταν πρώτα σε έναν ψυχρό χώρο υποδοχής, το αποδυτήριο, όπου άφηνε τα ρούχα. Στη συνέχεια εισερχόταν στο χλιαρό διαμέρισμα όπου γινόταν ο πρώτος καθαρισμός και παρέμενε εκεί μέχρι να εξοικειωθεί το σώμα του με τη θερμοκρασία, η  οποία έφτανε τους 25ο  C. Τέλος οδηγείτο στο  θερμό διαμέρισμα  με τους  ατμούς και το ζεστό νερό, όπου η θερμοκρασία έφτανε τους 38 C – 40 C. Στο κέντρο της αίθουσας το δάπεδο υπερυψωνόταν σχηματίζοντας την “ομφαλική πέτρα”, όπου εκεί  ολοκληρωνόταν ο καθαρισμός  από ειδικευμένο προσωπικό, το οποίο έκανε εντριβές  με τη βοήθεια τρίχινου γαντιού. Η διαδικασία αυτή συμπληρωνόταν με επάλειψη λαδιών και καλλυντικών.</a:t>
            </a:r>
          </a:p>
          <a:p>
            <a:endParaRPr lang="el-GR" dirty="0"/>
          </a:p>
        </p:txBody>
      </p:sp>
      <p:pic>
        <p:nvPicPr>
          <p:cNvPr id="6" name="Picture 4" descr="Πλημμύρισε&quot; Λαρισαίους το Χαμάμ (φωτ.) - larissanet.gr"/>
          <p:cNvPicPr>
            <a:picLocks noChangeAspect="1" noChangeArrowheads="1"/>
          </p:cNvPicPr>
          <p:nvPr/>
        </p:nvPicPr>
        <p:blipFill>
          <a:blip r:embed="rId2" cstate="print"/>
          <a:srcRect/>
          <a:stretch>
            <a:fillRect/>
          </a:stretch>
        </p:blipFill>
        <p:spPr bwMode="auto">
          <a:xfrm>
            <a:off x="5286380" y="1928802"/>
            <a:ext cx="3598800" cy="2699100"/>
          </a:xfrm>
          <a:prstGeom prst="rect">
            <a:avLst/>
          </a:prstGeom>
          <a:noFill/>
        </p:spPr>
      </p:pic>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TotalTime>
  <Words>1175</Words>
  <Application>Microsoft Office PowerPoint</Application>
  <PresentationFormat>Προβολή στην οθόνη (4:3)</PresentationFormat>
  <Paragraphs>101</Paragraphs>
  <Slides>14</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14</vt:i4>
      </vt:variant>
    </vt:vector>
  </HeadingPairs>
  <TitlesOfParts>
    <vt:vector size="15" baseType="lpstr">
      <vt:lpstr>Θέμα του Office</vt:lpstr>
      <vt:lpstr>ΤΑ ΟΘΩΜΑΝΙΚΑ ΜΝΗΜΕΙΑ ΤΗΣ ΠΟΛΗΣ ΜΟΥ </vt:lpstr>
      <vt:lpstr> Η ΚΑΤΑΚΤΗΣΗ  </vt:lpstr>
      <vt:lpstr>ΚΑΤΟΧΗ</vt:lpstr>
      <vt:lpstr>Η ΑΠΕΛΕΥΘΕΡΩΣΗ ΤΗΣ ΘΕΣΣΑΛΙΑΣ ΑΠΟ ΤΟΥΣ ΟΘΩΜΑΝΟΥΣ</vt:lpstr>
      <vt:lpstr>Μπεζεστένι</vt:lpstr>
      <vt:lpstr>Παλιά πυριτιδαποθήκη  </vt:lpstr>
      <vt:lpstr>Το τζαμί του Ομέρ μπέη  </vt:lpstr>
      <vt:lpstr>Μεγάλο Χαμάμ-Οθωμανικό λουτρό στην οδό Βενιζέλου</vt:lpstr>
      <vt:lpstr>Διαφάνεια 9</vt:lpstr>
      <vt:lpstr>Διαφάνεια 10</vt:lpstr>
      <vt:lpstr>ΜΠΑΪΡΑΚΛΙ ΤΖΑΜΙ </vt:lpstr>
      <vt:lpstr>Το Γενί (Νέο) Τζαμί Λάρισας </vt:lpstr>
      <vt:lpstr>Βιβλιογραφικές Αναφορές Ι</vt:lpstr>
      <vt:lpstr>Βιβλιογραφικές Αναφορές ΙΙ</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ΤΑ ΟΘΩΜΑΝΙΚΑ ΜΝΗΜΕΙΑ ΤΗΣ ΠΟΛΗΣ ΜΟΥ </dc:title>
  <dc:creator>user_pc</dc:creator>
  <cp:lastModifiedBy>user_pc</cp:lastModifiedBy>
  <cp:revision>1</cp:revision>
  <dcterms:created xsi:type="dcterms:W3CDTF">2023-04-25T17:04:09Z</dcterms:created>
  <dcterms:modified xsi:type="dcterms:W3CDTF">2023-04-25T18:20:09Z</dcterms:modified>
</cp:coreProperties>
</file>